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 id="2147483677"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FDA14-78EB-4323-A593-043600F5C985}">
  <a:tblStyle styleId="{D97FDA14-78EB-4323-A593-043600F5C985}"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42" d="100"/>
          <a:sy n="142"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873846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microsoftbayarea.com/2016/01/13/crowdsourcing-with-the-right-crowd-open-data-and-nonprofits-in-san-jose/"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sanjoseca.gov/index.aspx?NID=500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1053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-Created by CfA using Charlotte’s open data, this app is a one-stop-shop for all non-emergency events taking place in a particular location. Users can type in their location and see various notifications about what’s going on around them, such as a foreclosure or building notification filing . Other cities are starting to implement it, including Raleigh, Louisville, and NYC </a:t>
            </a:r>
          </a:p>
          <a:p>
            <a:pPr lvl="0">
              <a:spcBef>
                <a:spcPts val="0"/>
              </a:spcBef>
              <a:buNone/>
            </a:pPr>
            <a:endParaRPr/>
          </a:p>
        </p:txBody>
      </p:sp>
    </p:spTree>
    <p:extLst>
      <p:ext uri="{BB962C8B-B14F-4D97-AF65-F5344CB8AC3E}">
        <p14:creationId xmlns:p14="http://schemas.microsoft.com/office/powerpoint/2010/main" val="2031977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a:t>Don’t necessarily think we need this slide or the next</a:t>
            </a:r>
          </a:p>
        </p:txBody>
      </p:sp>
    </p:spTree>
    <p:extLst>
      <p:ext uri="{BB962C8B-B14F-4D97-AF65-F5344CB8AC3E}">
        <p14:creationId xmlns:p14="http://schemas.microsoft.com/office/powerpoint/2010/main" val="975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9494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
              <a:t>We want to see all governments of all sizes achieving these kinds of benefits. To help empower governments to start their own open data programs, we created the open data policy guidelines, which compile best practices to serve as a guide through the questions that exist around addressing how to open up and release information. These guidelines, originally crafted in 2012, have gone through several iterations since then as we continue to learn about and refine best practices to achieve the full range of benefits for governments and the public.</a:t>
            </a:r>
          </a:p>
          <a:p>
            <a:pPr lvl="0">
              <a:spcBef>
                <a:spcPts val="0"/>
              </a:spcBef>
              <a:buClr>
                <a:schemeClr val="dk1"/>
              </a:buClr>
              <a:buSzPct val="25000"/>
              <a:buFont typeface="Arial"/>
              <a:buNone/>
            </a:pPr>
            <a:endParaRPr/>
          </a:p>
          <a:p>
            <a:pPr lvl="0">
              <a:spcBef>
                <a:spcPts val="0"/>
              </a:spcBef>
              <a:buClr>
                <a:schemeClr val="dk1"/>
              </a:buClr>
              <a:buSzPct val="25000"/>
              <a:buFont typeface="Arial"/>
              <a:buNone/>
            </a:pPr>
            <a:r>
              <a:rPr lang="en"/>
              <a:t>There are more than 31 provisions in our Guidelines, sorted into three buckets: </a:t>
            </a:r>
          </a:p>
          <a:p>
            <a:pPr lvl="0">
              <a:spcBef>
                <a:spcPts val="0"/>
              </a:spcBef>
              <a:buClr>
                <a:schemeClr val="dk1"/>
              </a:buClr>
              <a:buSzPct val="25000"/>
              <a:buFont typeface="Arial"/>
              <a:buNone/>
            </a:pPr>
            <a:r>
              <a:rPr lang="en"/>
              <a:t>what data should be public</a:t>
            </a:r>
          </a:p>
          <a:p>
            <a:pPr lvl="0">
              <a:spcBef>
                <a:spcPts val="0"/>
              </a:spcBef>
              <a:buClr>
                <a:schemeClr val="dk1"/>
              </a:buClr>
              <a:buSzPct val="25000"/>
              <a:buFont typeface="Arial"/>
              <a:buNone/>
            </a:pPr>
            <a:r>
              <a:rPr lang="en"/>
              <a:t>how to make data public</a:t>
            </a:r>
          </a:p>
          <a:p>
            <a:pPr lvl="0">
              <a:spcBef>
                <a:spcPts val="0"/>
              </a:spcBef>
              <a:buClr>
                <a:schemeClr val="dk1"/>
              </a:buClr>
              <a:buSzPct val="25000"/>
              <a:buFont typeface="Arial"/>
              <a:buNone/>
            </a:pPr>
            <a:r>
              <a:rPr lang="en"/>
              <a:t>And how to implement policy. </a:t>
            </a:r>
          </a:p>
          <a:p>
            <a:pPr lvl="0">
              <a:spcBef>
                <a:spcPts val="0"/>
              </a:spcBef>
              <a:buClr>
                <a:schemeClr val="dk1"/>
              </a:buClr>
              <a:buSzPct val="25000"/>
              <a:buFont typeface="Arial"/>
              <a:buNone/>
            </a:pPr>
            <a:endParaRPr/>
          </a:p>
        </p:txBody>
      </p:sp>
    </p:spTree>
    <p:extLst>
      <p:ext uri="{BB962C8B-B14F-4D97-AF65-F5344CB8AC3E}">
        <p14:creationId xmlns:p14="http://schemas.microsoft.com/office/powerpoint/2010/main" val="131899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Nearly 60 open data policiesin cities across the country </a:t>
            </a:r>
          </a:p>
          <a:p>
            <a:pPr lvl="0">
              <a:spcBef>
                <a:spcPts val="0"/>
              </a:spcBef>
              <a:buNone/>
            </a:pPr>
            <a:endParaRPr/>
          </a:p>
        </p:txBody>
      </p:sp>
    </p:spTree>
    <p:extLst>
      <p:ext uri="{BB962C8B-B14F-4D97-AF65-F5344CB8AC3E}">
        <p14:creationId xmlns:p14="http://schemas.microsoft.com/office/powerpoint/2010/main" val="1961515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7241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a:t>Don’t necessarily think we need this slide or the next</a:t>
            </a:r>
          </a:p>
        </p:txBody>
      </p:sp>
    </p:spTree>
    <p:extLst>
      <p:ext uri="{BB962C8B-B14F-4D97-AF65-F5344CB8AC3E}">
        <p14:creationId xmlns:p14="http://schemas.microsoft.com/office/powerpoint/2010/main" val="1122798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477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a:t>Empower citizens with data </a:t>
            </a:r>
          </a:p>
          <a:p>
            <a:pPr marL="457200" lvl="0" indent="-228600" rtl="0">
              <a:spcBef>
                <a:spcPts val="0"/>
              </a:spcBef>
              <a:buClr>
                <a:schemeClr val="dk1"/>
              </a:buClr>
              <a:buSzPct val="100000"/>
              <a:buChar char="-"/>
            </a:pPr>
            <a:r>
              <a:rPr lang="en"/>
              <a:t>Increase public participation in democratic process </a:t>
            </a:r>
          </a:p>
          <a:p>
            <a:pPr marL="457200" lvl="0" indent="-228600" rtl="0">
              <a:spcBef>
                <a:spcPts val="0"/>
              </a:spcBef>
              <a:buClr>
                <a:schemeClr val="dk1"/>
              </a:buClr>
              <a:buSzPct val="100000"/>
              <a:buChar char="-"/>
            </a:pPr>
            <a:r>
              <a:rPr lang="en"/>
              <a:t>Eliminates time spent requesting data, calling city, etc. </a:t>
            </a:r>
          </a:p>
          <a:p>
            <a:pPr lvl="0" rtl="0">
              <a:spcBef>
                <a:spcPts val="0"/>
              </a:spcBef>
              <a:buClr>
                <a:schemeClr val="dk1"/>
              </a:buClr>
              <a:buSzPct val="25000"/>
              <a:buFont typeface="Arial"/>
              <a:buNone/>
            </a:pPr>
            <a:endParaRPr/>
          </a:p>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947018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1371600" lvl="1" indent="-298450" rtl="0">
              <a:lnSpc>
                <a:spcPct val="115000"/>
              </a:lnSpc>
              <a:spcBef>
                <a:spcPts val="0"/>
              </a:spcBef>
              <a:buClr>
                <a:schemeClr val="dk1"/>
              </a:buClr>
              <a:buChar char="-"/>
            </a:pPr>
            <a:r>
              <a:rPr lang="en">
                <a:solidFill>
                  <a:schemeClr val="dk1"/>
                </a:solidFill>
                <a:highlight>
                  <a:srgbClr val="FFFF00"/>
                </a:highlight>
              </a:rPr>
              <a:t>What was an internal effort to collect useful data became a public commitment to open government data by default</a:t>
            </a:r>
          </a:p>
          <a:p>
            <a:pPr marL="1371600" lvl="1" indent="-298450" rtl="0">
              <a:lnSpc>
                <a:spcPct val="115000"/>
              </a:lnSpc>
              <a:spcBef>
                <a:spcPts val="0"/>
              </a:spcBef>
              <a:buClr>
                <a:schemeClr val="dk1"/>
              </a:buClr>
              <a:buChar char="-"/>
            </a:pPr>
            <a:r>
              <a:rPr lang="en">
                <a:solidFill>
                  <a:schemeClr val="dk1"/>
                </a:solidFill>
                <a:highlight>
                  <a:srgbClr val="FFFF00"/>
                </a:highlight>
              </a:rPr>
              <a:t>Building on earlier drafts and leveraging the relationships with departments build through the data inventory, the city manager and mayor’s offices worked with WWC to develop an open data policy</a:t>
            </a:r>
          </a:p>
          <a:p>
            <a:pPr marL="1371600" lvl="1" indent="-298450" rtl="0">
              <a:lnSpc>
                <a:spcPct val="115000"/>
              </a:lnSpc>
              <a:spcBef>
                <a:spcPts val="0"/>
              </a:spcBef>
              <a:buClr>
                <a:schemeClr val="dk1"/>
              </a:buClr>
              <a:buChar char="-"/>
            </a:pPr>
            <a:r>
              <a:rPr lang="en">
                <a:solidFill>
                  <a:schemeClr val="dk1"/>
                </a:solidFill>
                <a:highlight>
                  <a:srgbClr val="FFFF00"/>
                </a:highlight>
              </a:rPr>
              <a:t>The city manager could have signed an executive order, but the leadership wanted to maximize impact and sustainability by seeking unanimous approval from the city council on april 6.</a:t>
            </a:r>
          </a:p>
          <a:p>
            <a:pPr marL="457200" lvl="0" indent="0" rtl="0">
              <a:lnSpc>
                <a:spcPct val="115000"/>
              </a:lnSpc>
              <a:spcBef>
                <a:spcPts val="0"/>
              </a:spcBef>
              <a:buNone/>
            </a:pPr>
            <a:endParaRPr>
              <a:highlight>
                <a:srgbClr val="FFFF00"/>
              </a:highlight>
            </a:endParaRPr>
          </a:p>
        </p:txBody>
      </p:sp>
    </p:spTree>
    <p:extLst>
      <p:ext uri="{BB962C8B-B14F-4D97-AF65-F5344CB8AC3E}">
        <p14:creationId xmlns:p14="http://schemas.microsoft.com/office/powerpoint/2010/main" val="1794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2799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914400" lvl="1" indent="-298450" rtl="0">
              <a:lnSpc>
                <a:spcPct val="115000"/>
              </a:lnSpc>
              <a:spcBef>
                <a:spcPts val="0"/>
              </a:spcBef>
              <a:buClr>
                <a:schemeClr val="dk1"/>
              </a:buClr>
              <a:buChar char="-"/>
            </a:pPr>
            <a:r>
              <a:rPr lang="en">
                <a:solidFill>
                  <a:schemeClr val="dk1"/>
                </a:solidFill>
                <a:highlight>
                  <a:srgbClr val="FFFF00"/>
                </a:highlight>
              </a:rPr>
              <a:t>Inventory and Governance</a:t>
            </a:r>
          </a:p>
          <a:p>
            <a:pPr marL="1371600" lvl="2" indent="-298450" rtl="0">
              <a:lnSpc>
                <a:spcPct val="115000"/>
              </a:lnSpc>
              <a:spcBef>
                <a:spcPts val="0"/>
              </a:spcBef>
              <a:buClr>
                <a:schemeClr val="dk1"/>
              </a:buClr>
              <a:buChar char="-"/>
            </a:pPr>
            <a:r>
              <a:rPr lang="en">
                <a:solidFill>
                  <a:schemeClr val="dk1"/>
                </a:solidFill>
                <a:highlight>
                  <a:srgbClr val="FFFF00"/>
                </a:highlight>
              </a:rPr>
              <a:t>CSJ’s DAT went door to door, meeting with each department to talk about its data and work with them on creating a dataset inventory</a:t>
            </a:r>
          </a:p>
          <a:p>
            <a:pPr marL="1371600" lvl="2" indent="-298450" rtl="0">
              <a:lnSpc>
                <a:spcPct val="115000"/>
              </a:lnSpc>
              <a:spcBef>
                <a:spcPts val="0"/>
              </a:spcBef>
              <a:buClr>
                <a:schemeClr val="dk1"/>
              </a:buClr>
              <a:buChar char="-"/>
            </a:pPr>
            <a:r>
              <a:rPr lang="en">
                <a:solidFill>
                  <a:schemeClr val="dk1"/>
                </a:solidFill>
                <a:highlight>
                  <a:srgbClr val="FFFF00"/>
                </a:highlight>
              </a:rPr>
              <a:t>By listening to each department’s challenges, and always looking for ways to collaborate with staff to help them achieve a goal, the DAT build strong relationships with most of the city’s departments</a:t>
            </a:r>
          </a:p>
          <a:p>
            <a:pPr marL="1371600" lvl="2" indent="-298450" rtl="0">
              <a:lnSpc>
                <a:spcPct val="115000"/>
              </a:lnSpc>
              <a:spcBef>
                <a:spcPts val="0"/>
              </a:spcBef>
              <a:buClr>
                <a:schemeClr val="dk1"/>
              </a:buClr>
              <a:buChar char="-"/>
            </a:pPr>
            <a:r>
              <a:rPr lang="en">
                <a:solidFill>
                  <a:schemeClr val="dk1"/>
                </a:solidFill>
                <a:highlight>
                  <a:srgbClr val="FFFF00"/>
                </a:highlight>
              </a:rPr>
              <a:t>What could have been a chore for departments, turned into an opportunity to share perspectives on data collection, storage, and use</a:t>
            </a:r>
          </a:p>
          <a:p>
            <a:pPr marL="1371600" lvl="2" indent="-298450" rtl="0">
              <a:lnSpc>
                <a:spcPct val="115000"/>
              </a:lnSpc>
              <a:spcBef>
                <a:spcPts val="0"/>
              </a:spcBef>
              <a:buClr>
                <a:schemeClr val="dk1"/>
              </a:buClr>
              <a:buChar char="-"/>
            </a:pPr>
            <a:r>
              <a:rPr lang="en">
                <a:solidFill>
                  <a:schemeClr val="dk1"/>
                </a:solidFill>
                <a:highlight>
                  <a:srgbClr val="FFFF00"/>
                </a:highlight>
              </a:rPr>
              <a:t>The city’s dataset inventory grew from just a few to over 600 datasets </a:t>
            </a:r>
          </a:p>
          <a:p>
            <a:pPr marL="1371600" lvl="2" indent="-298450" rtl="0">
              <a:lnSpc>
                <a:spcPct val="115000"/>
              </a:lnSpc>
              <a:spcBef>
                <a:spcPts val="0"/>
              </a:spcBef>
              <a:buClr>
                <a:schemeClr val="dk1"/>
              </a:buClr>
              <a:buChar char="-"/>
            </a:pPr>
            <a:r>
              <a:rPr lang="en">
                <a:solidFill>
                  <a:schemeClr val="dk1"/>
                </a:solidFill>
                <a:highlight>
                  <a:srgbClr val="FFFF00"/>
                </a:highlight>
              </a:rPr>
              <a:t>DAT is also holding prioritization conversations with all departments</a:t>
            </a:r>
          </a:p>
          <a:p>
            <a:pPr marL="1371600" lvl="2" indent="-298450" rtl="0">
              <a:lnSpc>
                <a:spcPct val="115000"/>
              </a:lnSpc>
              <a:spcBef>
                <a:spcPts val="0"/>
              </a:spcBef>
              <a:buClr>
                <a:schemeClr val="dk1"/>
              </a:buClr>
              <a:buChar char="-"/>
            </a:pPr>
            <a:r>
              <a:rPr lang="en">
                <a:solidFill>
                  <a:schemeClr val="dk1"/>
                </a:solidFill>
                <a:highlight>
                  <a:srgbClr val="FFFF00"/>
                </a:highlight>
              </a:rPr>
              <a:t>CSJ is bringing the community into the prioritization discussion as well and setting expectations about CSJ data with residents, business owners, and other partners</a:t>
            </a:r>
          </a:p>
          <a:p>
            <a:pPr marL="1371600" lvl="2" indent="-298450" rtl="0">
              <a:lnSpc>
                <a:spcPct val="115000"/>
              </a:lnSpc>
              <a:spcBef>
                <a:spcPts val="0"/>
              </a:spcBef>
              <a:buClr>
                <a:schemeClr val="dk1"/>
              </a:buClr>
              <a:buChar char="-"/>
            </a:pPr>
            <a:r>
              <a:rPr lang="en">
                <a:solidFill>
                  <a:schemeClr val="dk1"/>
                </a:solidFill>
                <a:highlight>
                  <a:srgbClr val="FFFF00"/>
                </a:highlight>
              </a:rPr>
              <a:t>Impact: CSJ is elevating the use of data as an asset, both internally and externally by establishing clear guidelines and processes</a:t>
            </a:r>
          </a:p>
          <a:p>
            <a:pPr marL="914400" lvl="0" indent="-69850" rtl="0">
              <a:lnSpc>
                <a:spcPct val="115000"/>
              </a:lnSpc>
              <a:spcBef>
                <a:spcPts val="0"/>
              </a:spcBef>
              <a:buClr>
                <a:schemeClr val="dk1"/>
              </a:buClr>
              <a:buFont typeface="Arial"/>
              <a:buNone/>
            </a:pPr>
            <a:endParaRPr>
              <a:solidFill>
                <a:schemeClr val="dk1"/>
              </a:solidFill>
            </a:endParaRPr>
          </a:p>
          <a:p>
            <a:pPr marL="914400" lvl="0" indent="-298450" rtl="0">
              <a:lnSpc>
                <a:spcPct val="115000"/>
              </a:lnSpc>
              <a:spcBef>
                <a:spcPts val="0"/>
              </a:spcBef>
              <a:buClr>
                <a:schemeClr val="dk1"/>
              </a:buClr>
              <a:buChar char="-"/>
            </a:pPr>
            <a:r>
              <a:rPr lang="en">
                <a:solidFill>
                  <a:schemeClr val="dk1"/>
                </a:solidFill>
              </a:rPr>
              <a:t>Governance</a:t>
            </a:r>
          </a:p>
          <a:p>
            <a:pPr marL="1371600" lvl="1" indent="-298450" rtl="0">
              <a:lnSpc>
                <a:spcPct val="115000"/>
              </a:lnSpc>
              <a:spcBef>
                <a:spcPts val="0"/>
              </a:spcBef>
              <a:buClr>
                <a:schemeClr val="dk1"/>
              </a:buClr>
              <a:buChar char="-"/>
            </a:pPr>
            <a:r>
              <a:rPr lang="en">
                <a:solidFill>
                  <a:schemeClr val="dk1"/>
                </a:solidFill>
              </a:rPr>
              <a:t>With over a dozen departments and over 600 datasets in the inventory, it was essential that San Jose create an internal governance framework for sustaining the flow of open data onto the portal in the future</a:t>
            </a:r>
          </a:p>
          <a:p>
            <a:pPr marL="1371600" lvl="1" indent="-298450" rtl="0">
              <a:lnSpc>
                <a:spcPct val="115000"/>
              </a:lnSpc>
              <a:spcBef>
                <a:spcPts val="0"/>
              </a:spcBef>
              <a:buClr>
                <a:schemeClr val="dk1"/>
              </a:buClr>
              <a:buChar char="-"/>
            </a:pPr>
            <a:r>
              <a:rPr lang="en">
                <a:solidFill>
                  <a:schemeClr val="dk1"/>
                </a:solidFill>
              </a:rPr>
              <a:t>CSJ created a policy review committee that included department directors, the city manager’s office, and the Mayor’s Innovation team to solicit input from departments and shephard the policy through government</a:t>
            </a:r>
          </a:p>
          <a:p>
            <a:pPr marL="1828800" lvl="2" indent="-298450" rtl="0">
              <a:lnSpc>
                <a:spcPct val="115000"/>
              </a:lnSpc>
              <a:spcBef>
                <a:spcPts val="0"/>
              </a:spcBef>
              <a:buClr>
                <a:schemeClr val="dk1"/>
              </a:buClr>
              <a:buChar char="-"/>
            </a:pPr>
            <a:r>
              <a:rPr lang="en">
                <a:solidFill>
                  <a:schemeClr val="dk1"/>
                </a:solidFill>
              </a:rPr>
              <a:t>A subset of this group also ensures a sustained open data program</a:t>
            </a:r>
          </a:p>
          <a:p>
            <a:pPr marL="2286000" lvl="3" indent="-298450" rtl="0">
              <a:lnSpc>
                <a:spcPct val="115000"/>
              </a:lnSpc>
              <a:spcBef>
                <a:spcPts val="0"/>
              </a:spcBef>
              <a:buClr>
                <a:schemeClr val="dk1"/>
              </a:buClr>
              <a:buChar char="-"/>
            </a:pPr>
            <a:r>
              <a:rPr lang="en">
                <a:solidFill>
                  <a:schemeClr val="dk1"/>
                </a:solidFill>
              </a:rPr>
              <a:t>Designing and implementing a prioritization approach</a:t>
            </a:r>
          </a:p>
          <a:p>
            <a:pPr marL="2286000" lvl="3" indent="-298450" rtl="0">
              <a:lnSpc>
                <a:spcPct val="115000"/>
              </a:lnSpc>
              <a:spcBef>
                <a:spcPts val="0"/>
              </a:spcBef>
              <a:buClr>
                <a:schemeClr val="dk1"/>
              </a:buClr>
              <a:buChar char="-"/>
            </a:pPr>
            <a:r>
              <a:rPr lang="en">
                <a:solidFill>
                  <a:schemeClr val="dk1"/>
                </a:solidFill>
              </a:rPr>
              <a:t>Clarifying the flow of data from departmental data coordinator to open data portal release</a:t>
            </a:r>
          </a:p>
          <a:p>
            <a:pPr marL="2286000" lvl="3" indent="-298450" rtl="0">
              <a:lnSpc>
                <a:spcPct val="115000"/>
              </a:lnSpc>
              <a:spcBef>
                <a:spcPts val="0"/>
              </a:spcBef>
              <a:buClr>
                <a:schemeClr val="dk1"/>
              </a:buClr>
              <a:buChar char="-"/>
            </a:pPr>
            <a:r>
              <a:rPr lang="en">
                <a:solidFill>
                  <a:schemeClr val="dk1"/>
                </a:solidFill>
              </a:rPr>
              <a:t>Addressing any challenges that present in the future</a:t>
            </a:r>
          </a:p>
          <a:p>
            <a:pPr marL="1371600" lvl="1" indent="-298450" rtl="0">
              <a:lnSpc>
                <a:spcPct val="115000"/>
              </a:lnSpc>
              <a:spcBef>
                <a:spcPts val="0"/>
              </a:spcBef>
              <a:buClr>
                <a:schemeClr val="dk1"/>
              </a:buClr>
              <a:buChar char="-"/>
            </a:pPr>
            <a:r>
              <a:rPr lang="en">
                <a:solidFill>
                  <a:schemeClr val="dk1"/>
                </a:solidFill>
              </a:rPr>
              <a:t>As a result of this approach, dozens of new datasets have been released to the portal, which now includes: 911 calls, affordable housing data, permitting, traffic, fire incidents, and other priority areas.</a:t>
            </a:r>
          </a:p>
        </p:txBody>
      </p:sp>
    </p:spTree>
    <p:extLst>
      <p:ext uri="{BB962C8B-B14F-4D97-AF65-F5344CB8AC3E}">
        <p14:creationId xmlns:p14="http://schemas.microsoft.com/office/powerpoint/2010/main" val="286140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a:solidFill>
                  <a:schemeClr val="dk1"/>
                </a:solidFill>
              </a:rPr>
              <a:t>San Jose is home to one of the most vibrant tech communities in the country and the city wants to do a better job of engaging this community to solve problems and to make sure that the city’s open data program is responsive to their requests.</a:t>
            </a:r>
          </a:p>
          <a:p>
            <a:pPr lvl="0" rtl="0">
              <a:lnSpc>
                <a:spcPct val="115000"/>
              </a:lnSpc>
              <a:spcBef>
                <a:spcPts val="0"/>
              </a:spcBef>
              <a:buNone/>
            </a:pPr>
            <a:endParaRPr>
              <a:solidFill>
                <a:schemeClr val="dk1"/>
              </a:solidFill>
            </a:endParaRPr>
          </a:p>
          <a:p>
            <a:pPr marL="914400" lvl="0" indent="-298450" rtl="0">
              <a:lnSpc>
                <a:spcPct val="115000"/>
              </a:lnSpc>
              <a:spcBef>
                <a:spcPts val="0"/>
              </a:spcBef>
              <a:buClr>
                <a:schemeClr val="dk1"/>
              </a:buClr>
              <a:buChar char="-"/>
            </a:pPr>
            <a:r>
              <a:rPr lang="en">
                <a:solidFill>
                  <a:schemeClr val="dk1"/>
                </a:solidFill>
              </a:rPr>
              <a:t>International Open Data Day on March 5</a:t>
            </a:r>
          </a:p>
          <a:p>
            <a:pPr marL="1371600" lvl="1" indent="-298450" rtl="0">
              <a:lnSpc>
                <a:spcPct val="115000"/>
              </a:lnSpc>
              <a:spcBef>
                <a:spcPts val="0"/>
              </a:spcBef>
              <a:buClr>
                <a:schemeClr val="dk1"/>
              </a:buClr>
              <a:buChar char="-"/>
            </a:pPr>
            <a:r>
              <a:rPr lang="en">
                <a:solidFill>
                  <a:schemeClr val="dk1"/>
                </a:solidFill>
              </a:rPr>
              <a:t>City government participated in the Code for San Jose Open Data Jam, including the DAT, Mayor’s Office, and the Mayor himself</a:t>
            </a:r>
          </a:p>
          <a:p>
            <a:pPr marL="1371600" lvl="1" indent="-298450" rtl="0">
              <a:lnSpc>
                <a:spcPct val="115000"/>
              </a:lnSpc>
              <a:spcBef>
                <a:spcPts val="0"/>
              </a:spcBef>
              <a:buClr>
                <a:schemeClr val="dk1"/>
              </a:buClr>
              <a:buChar char="-"/>
            </a:pPr>
            <a:r>
              <a:rPr lang="en">
                <a:solidFill>
                  <a:schemeClr val="dk1"/>
                </a:solidFill>
              </a:rPr>
              <a:t>More than 40 people from the community participated and worked on a collection of projects, including:</a:t>
            </a:r>
          </a:p>
          <a:p>
            <a:pPr marL="1828800" lvl="2" indent="-298450" rtl="0">
              <a:lnSpc>
                <a:spcPct val="115000"/>
              </a:lnSpc>
              <a:spcBef>
                <a:spcPts val="0"/>
              </a:spcBef>
              <a:buClr>
                <a:schemeClr val="dk1"/>
              </a:buClr>
              <a:buChar char="-"/>
            </a:pPr>
            <a:r>
              <a:rPr lang="en">
                <a:solidFill>
                  <a:schemeClr val="dk1"/>
                </a:solidFill>
              </a:rPr>
              <a:t>Analysis of over 100 years of San Jose building permit data, including geotagging and cleaning all the data</a:t>
            </a:r>
          </a:p>
          <a:p>
            <a:pPr marL="1828800" lvl="2" indent="-298450" rtl="0">
              <a:lnSpc>
                <a:spcPct val="115000"/>
              </a:lnSpc>
              <a:spcBef>
                <a:spcPts val="0"/>
              </a:spcBef>
              <a:buClr>
                <a:schemeClr val="dk1"/>
              </a:buClr>
              <a:buChar char="-"/>
            </a:pPr>
            <a:r>
              <a:rPr lang="en">
                <a:solidFill>
                  <a:schemeClr val="dk1"/>
                </a:solidFill>
              </a:rPr>
              <a:t>Developing dashboards to help the public connect with city data better, inspired by the How’s Business dashboard designed by civic hackers in Chicago</a:t>
            </a:r>
          </a:p>
          <a:p>
            <a:pPr marL="1828800" lvl="2" indent="-298450" rtl="0">
              <a:lnSpc>
                <a:spcPct val="115000"/>
              </a:lnSpc>
              <a:spcBef>
                <a:spcPts val="0"/>
              </a:spcBef>
              <a:buClr>
                <a:schemeClr val="dk1"/>
              </a:buClr>
              <a:buChar char="-"/>
            </a:pPr>
            <a:r>
              <a:rPr lang="en">
                <a:solidFill>
                  <a:schemeClr val="dk1"/>
                </a:solidFill>
              </a:rPr>
              <a:t>Developing a user friendly garbage app driven by open data</a:t>
            </a:r>
          </a:p>
          <a:p>
            <a:pPr marL="914400" lvl="0" indent="0" rtl="0">
              <a:lnSpc>
                <a:spcPct val="115000"/>
              </a:lnSpc>
              <a:spcBef>
                <a:spcPts val="0"/>
              </a:spcBef>
              <a:buNone/>
            </a:pPr>
            <a:r>
              <a:rPr lang="en">
                <a:solidFill>
                  <a:schemeClr val="dk1"/>
                </a:solidFill>
              </a:rPr>
              <a:t>Plus brigade working on site to capture CSJ progress on releasing open data with metrics, like SF Progress</a:t>
            </a:r>
          </a:p>
          <a:p>
            <a:pPr marL="0" marR="0" lvl="0" indent="0" algn="l" rtl="0">
              <a:lnSpc>
                <a:spcPct val="115000"/>
              </a:lnSpc>
              <a:spcBef>
                <a:spcPts val="0"/>
              </a:spcBef>
              <a:spcAft>
                <a:spcPts val="0"/>
              </a:spcAft>
              <a:buNone/>
            </a:pPr>
            <a:endParaRPr>
              <a:solidFill>
                <a:schemeClr val="dk1"/>
              </a:solidFill>
            </a:endParaRPr>
          </a:p>
          <a:p>
            <a:pPr marL="914400" lvl="1" indent="-298450" rtl="0">
              <a:lnSpc>
                <a:spcPct val="115000"/>
              </a:lnSpc>
              <a:spcBef>
                <a:spcPts val="0"/>
              </a:spcBef>
              <a:buClr>
                <a:schemeClr val="dk1"/>
              </a:buClr>
              <a:buChar char="-"/>
            </a:pPr>
            <a:r>
              <a:rPr lang="en">
                <a:solidFill>
                  <a:schemeClr val="dk1"/>
                </a:solidFill>
              </a:rPr>
              <a:t>Open Data Governance and Engagement (Lena)</a:t>
            </a:r>
          </a:p>
          <a:p>
            <a:pPr marL="1371600" lvl="2" indent="-298450" rtl="0">
              <a:lnSpc>
                <a:spcPct val="115000"/>
              </a:lnSpc>
              <a:spcBef>
                <a:spcPts val="0"/>
              </a:spcBef>
              <a:buClr>
                <a:schemeClr val="dk1"/>
              </a:buClr>
              <a:buChar char="-"/>
            </a:pPr>
            <a:r>
              <a:rPr lang="en" u="sng">
                <a:solidFill>
                  <a:srgbClr val="1155CC"/>
                </a:solidFill>
                <a:hlinkClick r:id="rId3"/>
              </a:rPr>
              <a:t>Community engagement</a:t>
            </a:r>
          </a:p>
          <a:p>
            <a:pPr marL="1828800" lvl="3" indent="-298450" rtl="0">
              <a:lnSpc>
                <a:spcPct val="115000"/>
              </a:lnSpc>
              <a:spcBef>
                <a:spcPts val="0"/>
              </a:spcBef>
              <a:buClr>
                <a:schemeClr val="dk1"/>
              </a:buClr>
              <a:buChar char="-"/>
            </a:pPr>
            <a:r>
              <a:rPr lang="en">
                <a:solidFill>
                  <a:schemeClr val="dk1"/>
                </a:solidFill>
              </a:rPr>
              <a:t>CSJ took an inclusive approach to engaging the community in its open data program (e.g., 3 separate meetings with business, nonprofit, and education partners to discuss open data policy and types of data these groups would be interested)</a:t>
            </a:r>
          </a:p>
          <a:p>
            <a:pPr marL="1828800" lvl="3" indent="-298450" rtl="0">
              <a:lnSpc>
                <a:spcPct val="115000"/>
              </a:lnSpc>
              <a:spcBef>
                <a:spcPts val="0"/>
              </a:spcBef>
              <a:buClr>
                <a:schemeClr val="dk1"/>
              </a:buClr>
              <a:buChar char="-"/>
            </a:pPr>
            <a:r>
              <a:rPr lang="en">
                <a:solidFill>
                  <a:schemeClr val="dk1"/>
                </a:solidFill>
              </a:rPr>
              <a:t>Impact: CSJ is setting up a mechanism for success and engendering trust with the community through its open data program</a:t>
            </a:r>
          </a:p>
        </p:txBody>
      </p:sp>
    </p:spTree>
    <p:extLst>
      <p:ext uri="{BB962C8B-B14F-4D97-AF65-F5344CB8AC3E}">
        <p14:creationId xmlns:p14="http://schemas.microsoft.com/office/powerpoint/2010/main" val="466362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1371600" lvl="2" indent="-304800" rtl="0">
              <a:lnSpc>
                <a:spcPct val="115000"/>
              </a:lnSpc>
              <a:spcBef>
                <a:spcPts val="0"/>
              </a:spcBef>
              <a:buClr>
                <a:schemeClr val="dk1"/>
              </a:buClr>
              <a:buSzPct val="100000"/>
              <a:buFont typeface="Calibri"/>
              <a:buChar char="-"/>
            </a:pPr>
            <a:r>
              <a:rPr lang="en" sz="1200" u="sng">
                <a:solidFill>
                  <a:schemeClr val="dk1"/>
                </a:solidFill>
                <a:highlight>
                  <a:srgbClr val="FFFF00"/>
                </a:highlight>
                <a:latin typeface="Calibri"/>
                <a:ea typeface="Calibri"/>
                <a:cs typeface="Calibri"/>
                <a:sym typeface="Calibri"/>
                <a:hlinkClick r:id="rId3"/>
              </a:rPr>
              <a:t>Smart City initiative</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“Becoming a “smart city” means that game-changing technologies and data-driven decision-making will drive continuous improvement in how City Hall serves our community, and to promote concrete benefits in safety, sustainability, economic opportunity, and quality of life for our constituents.” Mayor Sam Liccardo</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Open data and data driven decisionmaking brought under the umbrella of a broader, council-approval smart city vision</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We see this as success in merging open data, internal data, performance analytics, and evidence based policy making together</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Just yesterday, CSJ further committed to this effort with the announcement of a new Office of Civic Innovation in the City Manager’s office:</a:t>
            </a:r>
          </a:p>
          <a:p>
            <a:pPr marL="2286000" lvl="4"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A new deputy city manager position to oversee the smart cities effort, Kip Harkness who was formerly director of technology engagement at PayPal</a:t>
            </a:r>
          </a:p>
          <a:p>
            <a:pPr marL="2286000" lvl="4"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And a director of civic innovation and digital strategies, Steven DiNoto, formerly a senior manager at Amazon</a:t>
            </a:r>
          </a:p>
          <a:p>
            <a:pPr marL="1371600" lvl="0" indent="-69850" rtl="0">
              <a:lnSpc>
                <a:spcPct val="115000"/>
              </a:lnSpc>
              <a:spcBef>
                <a:spcPts val="0"/>
              </a:spcBef>
              <a:buClr>
                <a:schemeClr val="dk1"/>
              </a:buClr>
              <a:buSzPct val="91666"/>
              <a:buFont typeface="Arial"/>
              <a:buNone/>
            </a:pPr>
            <a:r>
              <a:rPr lang="en" sz="1200">
                <a:solidFill>
                  <a:schemeClr val="dk1"/>
                </a:solidFill>
                <a:highlight>
                  <a:srgbClr val="FFFF00"/>
                </a:highlight>
                <a:latin typeface="Calibri"/>
                <a:ea typeface="Calibri"/>
                <a:cs typeface="Calibri"/>
                <a:sym typeface="Calibri"/>
              </a:rPr>
              <a:t>- Provides the umbrella for furthering this work in a sustainable and resourced way</a:t>
            </a:r>
          </a:p>
          <a:p>
            <a:pPr marL="914400" lvl="0" indent="-69850" rtl="0">
              <a:lnSpc>
                <a:spcPct val="115000"/>
              </a:lnSpc>
              <a:spcBef>
                <a:spcPts val="0"/>
              </a:spcBef>
              <a:buClr>
                <a:schemeClr val="dk1"/>
              </a:buClr>
              <a:buFont typeface="Arial"/>
              <a:buNone/>
            </a:pPr>
            <a:endParaRPr sz="1200">
              <a:solidFill>
                <a:schemeClr val="dk1"/>
              </a:solidFill>
              <a:highlight>
                <a:srgbClr val="FFFF00"/>
              </a:highlight>
              <a:latin typeface="Calibri"/>
              <a:ea typeface="Calibri"/>
              <a:cs typeface="Calibri"/>
              <a:sym typeface="Calibri"/>
            </a:endParaRPr>
          </a:p>
          <a:p>
            <a:pPr marL="1371600" lvl="2"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DAT was always analytics </a:t>
            </a:r>
          </a:p>
          <a:p>
            <a:pPr marL="1371600" lvl="2"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But now there is a foundation of inventoried data, a Smart City umbrella, recognition from the city council, leadership from the Mayor’s Office and City Manager’s Office, and a ever stronger relationship with the CSJ community</a:t>
            </a:r>
          </a:p>
          <a:p>
            <a:pPr marL="1371600" lvl="2"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DAT has set its sights on:</a:t>
            </a:r>
          </a:p>
          <a:p>
            <a:pPr marL="1828800" lvl="3" indent="-298450" rtl="0">
              <a:lnSpc>
                <a:spcPct val="115000"/>
              </a:lnSpc>
              <a:spcBef>
                <a:spcPts val="0"/>
              </a:spcBef>
              <a:buClr>
                <a:schemeClr val="dk1"/>
              </a:buClr>
              <a:buSzPct val="91666"/>
              <a:buChar char="-"/>
            </a:pPr>
            <a:r>
              <a:rPr lang="en" sz="1200">
                <a:solidFill>
                  <a:schemeClr val="dk1"/>
                </a:solidFill>
                <a:highlight>
                  <a:srgbClr val="FFFF00"/>
                </a:highlight>
                <a:latin typeface="Calibri"/>
                <a:ea typeface="Calibri"/>
                <a:cs typeface="Calibri"/>
                <a:sym typeface="Calibri"/>
              </a:rPr>
              <a:t>Code enforcement</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Vision Zero</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Animal Care Services</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Housing and homelessness</a:t>
            </a:r>
          </a:p>
          <a:p>
            <a:pPr marL="1828800" lvl="3"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Illegal Dumping</a:t>
            </a:r>
          </a:p>
          <a:p>
            <a:pPr marL="1371600" lvl="2" indent="-304800" rtl="0">
              <a:lnSpc>
                <a:spcPct val="115000"/>
              </a:lnSpc>
              <a:spcBef>
                <a:spcPts val="0"/>
              </a:spcBef>
              <a:buClr>
                <a:schemeClr val="dk1"/>
              </a:buClr>
              <a:buSzPct val="100000"/>
              <a:buFont typeface="Calibri"/>
              <a:buChar char="-"/>
            </a:pPr>
            <a:r>
              <a:rPr lang="en" sz="1200">
                <a:solidFill>
                  <a:schemeClr val="dk1"/>
                </a:solidFill>
                <a:highlight>
                  <a:srgbClr val="FFFF00"/>
                </a:highlight>
                <a:latin typeface="Calibri"/>
                <a:ea typeface="Calibri"/>
                <a:cs typeface="Calibri"/>
                <a:sym typeface="Calibri"/>
              </a:rPr>
              <a:t>And we are hoping to help them advance their work even further</a:t>
            </a:r>
          </a:p>
        </p:txBody>
      </p:sp>
    </p:spTree>
    <p:extLst>
      <p:ext uri="{BB962C8B-B14F-4D97-AF65-F5344CB8AC3E}">
        <p14:creationId xmlns:p14="http://schemas.microsoft.com/office/powerpoint/2010/main" val="1981079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marR="0" lvl="0" indent="-304800" algn="l" rtl="0">
              <a:lnSpc>
                <a:spcPct val="115000"/>
              </a:lnSpc>
              <a:spcBef>
                <a:spcPts val="0"/>
              </a:spcBef>
              <a:spcAft>
                <a:spcPts val="0"/>
              </a:spcAft>
              <a:buSzPct val="25000"/>
              <a:buNone/>
            </a:pPr>
            <a:r>
              <a:rPr lang="en" sz="1200">
                <a:latin typeface="Proxima Nova"/>
                <a:ea typeface="Proxima Nova"/>
                <a:cs typeface="Proxima Nova"/>
                <a:sym typeface="Proxima Nova"/>
              </a:rPr>
              <a:t>SAP public data resources survey </a:t>
            </a:r>
          </a:p>
          <a:p>
            <a:pPr marL="457200" marR="0" lvl="0" indent="-304800" algn="l" rtl="0">
              <a:lnSpc>
                <a:spcPct val="115000"/>
              </a:lnSpc>
              <a:spcBef>
                <a:spcPts val="0"/>
              </a:spcBef>
              <a:spcAft>
                <a:spcPts val="0"/>
              </a:spcAft>
              <a:buSzPct val="25000"/>
              <a:buNone/>
            </a:pPr>
            <a:r>
              <a:rPr lang="en" sz="1200">
                <a:latin typeface="Proxima Nova"/>
                <a:ea typeface="Proxima Nova"/>
                <a:cs typeface="Proxima Nova"/>
                <a:sym typeface="Proxima Nova"/>
              </a:rPr>
              <a:t>Resolution passed August 31 (can talk about why sunlight’s guidelines  were created/importance)</a:t>
            </a:r>
          </a:p>
          <a:p>
            <a:pPr marL="457200" marR="0" lvl="0" indent="-304800" algn="l" rtl="0">
              <a:lnSpc>
                <a:spcPct val="115000"/>
              </a:lnSpc>
              <a:spcBef>
                <a:spcPts val="0"/>
              </a:spcBef>
              <a:spcAft>
                <a:spcPts val="0"/>
              </a:spcAft>
              <a:buSzPct val="25000"/>
              <a:buNone/>
            </a:pPr>
            <a:r>
              <a:rPr lang="en" sz="1200">
                <a:latin typeface="Proxima Nova"/>
                <a:ea typeface="Proxima Nova"/>
                <a:cs typeface="Proxima Nova"/>
                <a:sym typeface="Proxima Nova"/>
              </a:rPr>
              <a:t>Inventory- almost 100 datasets, is this correct? - revitalization focus</a:t>
            </a:r>
          </a:p>
        </p:txBody>
      </p:sp>
    </p:spTree>
    <p:extLst>
      <p:ext uri="{BB962C8B-B14F-4D97-AF65-F5344CB8AC3E}">
        <p14:creationId xmlns:p14="http://schemas.microsoft.com/office/powerpoint/2010/main" val="1412525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28079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665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400548"/>
            <a:ext cx="5486399" cy="3600299"/>
          </a:xfrm>
          <a:prstGeom prst="rect">
            <a:avLst/>
          </a:prstGeom>
          <a:noFill/>
          <a:ln>
            <a:noFill/>
          </a:ln>
        </p:spPr>
        <p:txBody>
          <a:bodyPr lIns="91425" tIns="91425" rIns="91425" bIns="91425" anchor="ctr" anchorCtr="0">
            <a:noAutofit/>
          </a:bodyPr>
          <a:lstStyle/>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Sunlight: nonprofit, nonpartisan organization that uses the tools of civic tech, journalism, and policy analysis to help make government more transparent and accountable. </a:t>
            </a:r>
          </a:p>
          <a:p>
            <a:pPr marL="0" marR="0" lvl="0" indent="0" algn="l" rtl="0">
              <a:lnSpc>
                <a:spcPct val="115000"/>
              </a:lnSpc>
              <a:spcBef>
                <a:spcPts val="0"/>
              </a:spcBef>
              <a:spcAft>
                <a:spcPts val="0"/>
              </a:spcAft>
              <a:buClr>
                <a:schemeClr val="dk1"/>
              </a:buClr>
              <a:buSzPct val="25000"/>
              <a:buFont typeface="Arial"/>
              <a:buNone/>
            </a:pPr>
            <a:endParaRPr sz="1200" b="0" i="0" u="none" strike="noStrike" cap="none">
              <a:solidFill>
                <a:srgbClr val="413E3C"/>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Policy Team: Advocates for open data on the local, state, federal, and international levels. </a:t>
            </a:r>
          </a:p>
          <a:p>
            <a:pPr marL="0" marR="0" lvl="0" indent="0" algn="l" rtl="0">
              <a:lnSpc>
                <a:spcPct val="115000"/>
              </a:lnSpc>
              <a:spcBef>
                <a:spcPts val="0"/>
              </a:spcBef>
              <a:spcAft>
                <a:spcPts val="0"/>
              </a:spcAft>
              <a:buClr>
                <a:schemeClr val="dk1"/>
              </a:buClr>
              <a:buSzPct val="25000"/>
              <a:buFont typeface="Arial"/>
              <a:buNone/>
            </a:pPr>
            <a:endParaRPr sz="1200" b="0" i="0" u="none" strike="noStrike" cap="none">
              <a:solidFill>
                <a:srgbClr val="413E3C"/>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State and Local team:</a:t>
            </a: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  - formed in 2013</a:t>
            </a: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  - Work on local policy team </a:t>
            </a: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  - research best practices in open data</a:t>
            </a:r>
          </a:p>
          <a:p>
            <a:pPr marL="0" marR="0" lvl="0" indent="0" algn="l" rtl="0">
              <a:lnSpc>
                <a:spcPct val="115000"/>
              </a:lnSpc>
              <a:spcBef>
                <a:spcPts val="0"/>
              </a:spcBef>
              <a:spcAft>
                <a:spcPts val="0"/>
              </a:spcAft>
              <a:buClr>
                <a:schemeClr val="dk1"/>
              </a:buClr>
              <a:buSzPct val="25000"/>
              <a:buFont typeface="Arial"/>
              <a:buNone/>
            </a:pPr>
            <a:r>
              <a:rPr lang="en" sz="1200" b="0" i="0" u="none" strike="noStrike" cap="none">
                <a:solidFill>
                  <a:srgbClr val="413E3C"/>
                </a:solidFill>
                <a:latin typeface="Proxima Nova"/>
                <a:ea typeface="Proxima Nova"/>
                <a:cs typeface="Proxima Nova"/>
                <a:sym typeface="Proxima Nova"/>
              </a:rPr>
              <a:t>   - provide guidance to cities seeking to open their data</a:t>
            </a:r>
          </a:p>
          <a:p>
            <a:pPr marL="0" marR="0" lvl="0" indent="0" algn="l" rtl="0">
              <a:spcBef>
                <a:spcPts val="0"/>
              </a:spcBef>
              <a:spcAft>
                <a:spcPts val="0"/>
              </a:spcAft>
              <a:buClr>
                <a:schemeClr val="dk1"/>
              </a:buClr>
              <a:buSzPct val="25000"/>
              <a:buFont typeface="Arial"/>
              <a:buNone/>
            </a:pPr>
            <a:endParaRPr sz="1200" b="0" i="0" u="none" strike="noStrike" cap="none">
              <a:solidFill>
                <a:srgbClr val="413E3C"/>
              </a:solidFill>
              <a:latin typeface="Proxima Nova"/>
              <a:ea typeface="Proxima Nova"/>
              <a:cs typeface="Proxima Nova"/>
              <a:sym typeface="Proxima Nova"/>
            </a:endParaRPr>
          </a:p>
          <a:p>
            <a:pPr marL="0" marR="0" lvl="0" indent="0" algn="l" rtl="0">
              <a:lnSpc>
                <a:spcPct val="180000"/>
              </a:lnSpc>
              <a:spcBef>
                <a:spcPts val="0"/>
              </a:spcBef>
              <a:spcAft>
                <a:spcPts val="0"/>
              </a:spcAft>
              <a:buClr>
                <a:schemeClr val="dk1"/>
              </a:buClr>
              <a:buSzPct val="25000"/>
              <a:buFont typeface="Arial"/>
              <a:buNone/>
            </a:pPr>
            <a:endParaRPr sz="1100" b="0" i="0" u="none" strike="noStrike" cap="none">
              <a:solidFill>
                <a:srgbClr val="413E3C"/>
              </a:solidFill>
              <a:latin typeface="Helvetica Neue"/>
              <a:ea typeface="Helvetica Neue"/>
              <a:cs typeface="Helvetica Neue"/>
              <a:sym typeface="Helvetica Neue"/>
            </a:endParaRPr>
          </a:p>
          <a:p>
            <a:pPr marL="0" marR="0" lvl="0" indent="0" algn="l" rtl="0">
              <a:spcBef>
                <a:spcPts val="150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08" name="Shape 20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2518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481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a:t>Don’t necessarily think we need this slide or the next</a:t>
            </a:r>
          </a:p>
        </p:txBody>
      </p:sp>
    </p:spTree>
    <p:extLst>
      <p:ext uri="{BB962C8B-B14F-4D97-AF65-F5344CB8AC3E}">
        <p14:creationId xmlns:p14="http://schemas.microsoft.com/office/powerpoint/2010/main" val="173649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280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99068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1"/>
              </a:buClr>
              <a:buSzPct val="100000"/>
              <a:buFont typeface="Arial"/>
              <a:buNone/>
            </a:pPr>
            <a:r>
              <a:rPr lang="en"/>
              <a:t>Before opening its data, Oakland was struggling to fill public requests for information. Their software was not up-to-date and they simply did not have the capacity. The city worked with Code for America to develop RecordTrac, which allows users to easily submit requests for data. After data requests are filled, users can track requests and the information remains public, meaning requests for the same information won’t have to be filled again. Saves time + money</a:t>
            </a:r>
          </a:p>
        </p:txBody>
      </p:sp>
    </p:spTree>
    <p:extLst>
      <p:ext uri="{BB962C8B-B14F-4D97-AF65-F5344CB8AC3E}">
        <p14:creationId xmlns:p14="http://schemas.microsoft.com/office/powerpoint/2010/main" val="176472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a:t>Empower citizens with data </a:t>
            </a:r>
          </a:p>
          <a:p>
            <a:pPr marL="457200" lvl="0" indent="-228600" rtl="0">
              <a:spcBef>
                <a:spcPts val="0"/>
              </a:spcBef>
              <a:buClr>
                <a:schemeClr val="dk1"/>
              </a:buClr>
              <a:buSzPct val="100000"/>
              <a:buChar char="-"/>
            </a:pPr>
            <a:r>
              <a:rPr lang="en"/>
              <a:t>Increase public participation in democratic process </a:t>
            </a:r>
          </a:p>
          <a:p>
            <a:pPr marL="457200" lvl="0" indent="-228600" rtl="0">
              <a:spcBef>
                <a:spcPts val="0"/>
              </a:spcBef>
              <a:buClr>
                <a:schemeClr val="dk1"/>
              </a:buClr>
              <a:buSzPct val="100000"/>
              <a:buChar char="-"/>
            </a:pPr>
            <a:r>
              <a:rPr lang="en"/>
              <a:t>Eliminates time spent requesting data, calling city, etc. </a:t>
            </a:r>
          </a:p>
          <a:p>
            <a:pPr lvl="0" rtl="0">
              <a:spcBef>
                <a:spcPts val="0"/>
              </a:spcBef>
              <a:buClr>
                <a:schemeClr val="dk1"/>
              </a:buClr>
              <a:buSzPct val="25000"/>
              <a:buFont typeface="Arial"/>
              <a:buNone/>
            </a:pPr>
            <a:endParaRPr/>
          </a:p>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781837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 name="Shape 15"/>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342900" marR="0" lvl="0" indent="-342900" algn="l" rtl="0">
              <a:spcBef>
                <a:spcPts val="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6" name="Shape 16"/>
          <p:cNvSpPr txBox="1">
            <a:spLocks noGrp="1"/>
          </p:cNvSpPr>
          <p:nvPr>
            <p:ph type="sldNum" idx="12"/>
          </p:nvPr>
        </p:nvSpPr>
        <p:spPr>
          <a:xfrm>
            <a:off x="8472457" y="4663216"/>
            <a:ext cx="548700" cy="393600"/>
          </a:xfrm>
          <a:prstGeom prst="rect">
            <a:avLst/>
          </a:pr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bg>
      <p:bgPr>
        <a:solidFill>
          <a:schemeClr val="lt1"/>
        </a:solidFill>
        <a:effectLst/>
      </p:bgPr>
    </p:bg>
    <p:spTree>
      <p:nvGrpSpPr>
        <p:cNvPr id="1" name="Shape 68"/>
        <p:cNvGrpSpPr/>
        <p:nvPr/>
      </p:nvGrpSpPr>
      <p:grpSpPr>
        <a:xfrm>
          <a:off x="0" y="0"/>
          <a:ext cx="0" cy="0"/>
          <a:chOff x="0" y="0"/>
          <a:chExt cx="0" cy="0"/>
        </a:xfrm>
      </p:grpSpPr>
      <p:sp>
        <p:nvSpPr>
          <p:cNvPr id="69" name="Shape 69"/>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0" name="Shape 70"/>
          <p:cNvSpPr/>
          <p:nvPr/>
        </p:nvSpPr>
        <p:spPr>
          <a:xfrm rot="5400000">
            <a:off x="1290678" y="-1290599"/>
            <a:ext cx="5143500" cy="7724700"/>
          </a:xfrm>
          <a:prstGeom prst="rtTriangle">
            <a:avLst/>
          </a:pr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71" name="Shape 71"/>
          <p:cNvSpPr txBox="1">
            <a:spLocks noGrp="1"/>
          </p:cNvSpPr>
          <p:nvPr>
            <p:ph type="title"/>
          </p:nvPr>
        </p:nvSpPr>
        <p:spPr>
          <a:xfrm rot="-2459987">
            <a:off x="784966" y="1182094"/>
            <a:ext cx="5212053" cy="81721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2" name="Shape 72"/>
          <p:cNvSpPr txBox="1">
            <a:spLocks noGrp="1"/>
          </p:cNvSpPr>
          <p:nvPr>
            <p:ph type="body" idx="1"/>
          </p:nvPr>
        </p:nvSpPr>
        <p:spPr>
          <a:xfrm>
            <a:off x="4749553" y="1964183"/>
            <a:ext cx="3807900" cy="2493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3200" b="1" i="0" u="none" strike="noStrike" cap="none">
                <a:solidFill>
                  <a:schemeClr val="dk1"/>
                </a:solidFill>
                <a:latin typeface="Source Sans Pro"/>
                <a:ea typeface="Source Sans Pro"/>
                <a:cs typeface="Source Sans Pro"/>
                <a:sym typeface="Source Sans Pro"/>
              </a:defRPr>
            </a:lvl1pPr>
            <a:lvl2pPr marL="173736" marR="0" lvl="1" indent="4063" algn="l" rtl="0">
              <a:spcBef>
                <a:spcPts val="300"/>
              </a:spcBef>
              <a:buClr>
                <a:schemeClr val="accent2"/>
              </a:buClr>
              <a:buSzPct val="100000"/>
              <a:buFont typeface="Noto Sans Symbols"/>
              <a:buChar char="▪"/>
              <a:defRPr sz="2800" b="0" i="0" u="none" strike="noStrike" cap="none">
                <a:solidFill>
                  <a:schemeClr val="dk1"/>
                </a:solidFill>
                <a:latin typeface="Source Sans Pro"/>
                <a:ea typeface="Source Sans Pro"/>
                <a:cs typeface="Source Sans Pro"/>
                <a:sym typeface="Source Sans Pro"/>
              </a:defRPr>
            </a:lvl2pPr>
            <a:lvl3pPr marL="402336" marR="0" lvl="2"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3pPr>
            <a:lvl4pPr marL="630936" marR="0" lvl="3"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4pPr>
            <a:lvl5pPr marL="859536" marR="0" lvl="4"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5pPr>
            <a:lvl6pPr marL="1097280" marR="0" lvl="5" indent="-55880"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6pPr>
            <a:lvl7pPr marL="1353312" marR="0" lvl="6" indent="-45211"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7pPr>
            <a:lvl8pPr marL="1581912" marR="0" lvl="7" indent="-45211"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8pPr>
            <a:lvl9pPr marL="1792224" marR="0" lvl="8" indent="-39623"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3" name="Shape 73"/>
          <p:cNvSpPr txBox="1">
            <a:spLocks noGrp="1"/>
          </p:cNvSpPr>
          <p:nvPr>
            <p:ph type="body" idx="2"/>
          </p:nvPr>
        </p:nvSpPr>
        <p:spPr>
          <a:xfrm rot="-2459938">
            <a:off x="1297943" y="1690121"/>
            <a:ext cx="5794720" cy="467409"/>
          </a:xfrm>
          <a:prstGeom prst="rect">
            <a:avLst/>
          </a:prstGeom>
          <a:noFill/>
          <a:ln>
            <a:noFill/>
          </a:ln>
        </p:spPr>
        <p:txBody>
          <a:bodyPr lIns="91425" tIns="91425" rIns="91425" bIns="91425" anchor="t" anchorCtr="0"/>
          <a:lstStyle>
            <a:lvl1pPr marL="0" marR="0" lvl="0" indent="0" algn="l" rtl="0">
              <a:spcBef>
                <a:spcPts val="800"/>
              </a:spcBef>
              <a:buClr>
                <a:srgbClr val="FFFFFF"/>
              </a:buClr>
              <a:buFont typeface="Arial"/>
              <a:buNone/>
              <a:defRPr sz="1400" b="1" i="0" u="none" strike="noStrike" cap="none">
                <a:solidFill>
                  <a:srgbClr val="FFFFFF"/>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2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0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Shape 76"/>
          <p:cNvSpPr>
            <a:spLocks noGrp="1"/>
          </p:cNvSpPr>
          <p:nvPr>
            <p:ph type="sldNum" idx="12"/>
          </p:nvPr>
        </p:nvSpPr>
        <p:spPr>
          <a:xfrm>
            <a:off x="8401038" y="4628117"/>
            <a:ext cx="502800" cy="377100"/>
          </a:xfrm>
          <a:prstGeom prst="ellipse">
            <a:avLst/>
          </a:prstGeom>
          <a:noFill/>
          <a:ln w="9525" cap="flat" cmpd="sng">
            <a:solidFill>
              <a:schemeClr val="dk2"/>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bg>
      <p:bgPr>
        <a:solidFill>
          <a:schemeClr val="lt1"/>
        </a:solidFill>
        <a:effectLst/>
      </p:bgPr>
    </p:bg>
    <p:spTree>
      <p:nvGrpSpPr>
        <p:cNvPr id="1" name="Shape 77"/>
        <p:cNvGrpSpPr/>
        <p:nvPr/>
      </p:nvGrpSpPr>
      <p:grpSpPr>
        <a:xfrm>
          <a:off x="0" y="0"/>
          <a:ext cx="0" cy="0"/>
          <a:chOff x="0" y="0"/>
          <a:chExt cx="0" cy="0"/>
        </a:xfrm>
      </p:grpSpPr>
      <p:sp>
        <p:nvSpPr>
          <p:cNvPr id="78" name="Shape 78"/>
          <p:cNvSpPr>
            <a:spLocks noGrp="1"/>
          </p:cNvSpPr>
          <p:nvPr>
            <p:ph type="pic" idx="2"/>
          </p:nvPr>
        </p:nvSpPr>
        <p:spPr>
          <a:xfrm>
            <a:off x="2028825" y="0"/>
            <a:ext cx="7115100" cy="5143500"/>
          </a:xfrm>
          <a:prstGeom prst="rect">
            <a:avLst/>
          </a:prstGeom>
          <a:solidFill>
            <a:schemeClr val="accent3">
              <a:alpha val="80000"/>
            </a:schemeClr>
          </a:solidFill>
          <a:ln>
            <a:noFill/>
          </a:ln>
        </p:spPr>
        <p:txBody>
          <a:bodyPr lIns="91425" tIns="91425" rIns="91425" bIns="91425" anchor="ctr" anchorCtr="0"/>
          <a:lstStyle>
            <a:lvl1pPr marL="342900" marR="0" lvl="0" indent="-342900" algn="r"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 name="Shape 80"/>
          <p:cNvSpPr/>
          <p:nvPr/>
        </p:nvSpPr>
        <p:spPr>
          <a:xfrm>
            <a:off x="0" y="3786187"/>
            <a:ext cx="3571800" cy="1357200"/>
          </a:xfrm>
          <a:custGeom>
            <a:avLst/>
            <a:gdLst/>
            <a:ahLst/>
            <a:cxnLst/>
            <a:rect l="0" t="0" r="0" b="0"/>
            <a:pathLst>
              <a:path w="120000" h="120000" extrusionOk="0">
                <a:moveTo>
                  <a:pt x="0" y="120000"/>
                </a:moveTo>
                <a:lnTo>
                  <a:pt x="68480" y="0"/>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1" name="Shape 81"/>
          <p:cNvSpPr txBox="1">
            <a:spLocks noGrp="1"/>
          </p:cNvSpPr>
          <p:nvPr>
            <p:ph type="title"/>
          </p:nvPr>
        </p:nvSpPr>
        <p:spPr>
          <a:xfrm rot="-2460015">
            <a:off x="671232" y="1288113"/>
            <a:ext cx="5486369" cy="65070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2" name="Shape 82"/>
          <p:cNvSpPr txBox="1">
            <a:spLocks noGrp="1"/>
          </p:cNvSpPr>
          <p:nvPr>
            <p:ph type="body" idx="1"/>
          </p:nvPr>
        </p:nvSpPr>
        <p:spPr>
          <a:xfrm rot="-2459968">
            <a:off x="1143538" y="1635406"/>
            <a:ext cx="6096467" cy="555432"/>
          </a:xfrm>
          <a:prstGeom prst="rect">
            <a:avLst/>
          </a:prstGeom>
          <a:noFill/>
          <a:ln>
            <a:noFill/>
          </a:ln>
        </p:spPr>
        <p:txBody>
          <a:bodyPr lIns="91425" tIns="91425" rIns="91425" bIns="91425" anchor="t" anchorCtr="0"/>
          <a:lstStyle>
            <a:lvl1pPr marL="0" marR="0" lvl="0" indent="0" algn="l" rtl="0">
              <a:spcBef>
                <a:spcPts val="800"/>
              </a:spcBef>
              <a:buClr>
                <a:schemeClr val="dk2"/>
              </a:buClr>
              <a:buFont typeface="Arial"/>
              <a:buNone/>
              <a:defRPr sz="14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2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0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83" name="Shape 83"/>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Shape 85"/>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8" name="Shape 88"/>
          <p:cNvSpPr txBox="1">
            <a:spLocks noGrp="1"/>
          </p:cNvSpPr>
          <p:nvPr>
            <p:ph type="body" idx="1"/>
          </p:nvPr>
        </p:nvSpPr>
        <p:spPr>
          <a:xfrm rot="5400000">
            <a:off x="3240900" y="-1592529"/>
            <a:ext cx="2685000" cy="7521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9" name="Shape 89"/>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Shape 90"/>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Shape 91"/>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rot="5400000">
            <a:off x="5903700" y="931679"/>
            <a:ext cx="3508800" cy="20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4" name="Shape 94"/>
          <p:cNvSpPr txBox="1">
            <a:spLocks noGrp="1"/>
          </p:cNvSpPr>
          <p:nvPr>
            <p:ph type="body" idx="1"/>
          </p:nvPr>
        </p:nvSpPr>
        <p:spPr>
          <a:xfrm rot="5400000">
            <a:off x="1712700" y="-1049520"/>
            <a:ext cx="3508800" cy="60198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95" name="Shape 95"/>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Shape 97"/>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342900" marR="0" lvl="0" indent="-342900" algn="l" rtl="0">
              <a:spcBef>
                <a:spcPts val="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sldNum" idx="12"/>
          </p:nvPr>
        </p:nvSpPr>
        <p:spPr>
          <a:xfrm>
            <a:off x="8472457" y="4663216"/>
            <a:ext cx="548700" cy="393600"/>
          </a:xfrm>
          <a:prstGeom prst="rect">
            <a:avLst/>
          </a:pr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2" name="Shape 112"/>
          <p:cNvSpPr txBox="1">
            <a:spLocks noGrp="1"/>
          </p:cNvSpPr>
          <p:nvPr>
            <p:ph type="body" idx="1"/>
          </p:nvPr>
        </p:nvSpPr>
        <p:spPr>
          <a:xfrm>
            <a:off x="822959" y="825470"/>
            <a:ext cx="7521000" cy="2685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13" name="Shape 113"/>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Shape 115"/>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1"/>
        </a:solidFill>
        <a:effectLst/>
      </p:bgPr>
    </p:bg>
    <p:spTree>
      <p:nvGrpSpPr>
        <p:cNvPr id="1" name="Shape 116"/>
        <p:cNvGrpSpPr/>
        <p:nvPr/>
      </p:nvGrpSpPr>
      <p:grpSpPr>
        <a:xfrm>
          <a:off x="0" y="0"/>
          <a:ext cx="0" cy="0"/>
          <a:chOff x="0" y="0"/>
          <a:chExt cx="0" cy="0"/>
        </a:xfrm>
      </p:grpSpPr>
      <p:sp>
        <p:nvSpPr>
          <p:cNvPr id="117" name="Shape 117"/>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8" name="Shape 118"/>
          <p:cNvSpPr/>
          <p:nvPr/>
        </p:nvSpPr>
        <p:spPr>
          <a:xfrm>
            <a:off x="-2380" y="-693"/>
            <a:ext cx="9146400" cy="5144100"/>
          </a:xfrm>
          <a:custGeom>
            <a:avLst/>
            <a:gdLst/>
            <a:ahLst/>
            <a:cxnLst/>
            <a:rect l="0" t="0" r="0" b="0"/>
            <a:pathLst>
              <a:path w="120000" h="120000" extrusionOk="0">
                <a:moveTo>
                  <a:pt x="0" y="120000"/>
                </a:moveTo>
                <a:lnTo>
                  <a:pt x="101524" y="0"/>
                </a:lnTo>
                <a:lnTo>
                  <a:pt x="120000" y="16"/>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9" name="Shape 119"/>
          <p:cNvSpPr txBox="1">
            <a:spLocks noGrp="1"/>
          </p:cNvSpPr>
          <p:nvPr>
            <p:ph type="ctrTitle"/>
          </p:nvPr>
        </p:nvSpPr>
        <p:spPr>
          <a:xfrm rot="-2460060">
            <a:off x="817045" y="1297781"/>
            <a:ext cx="5648616" cy="903125"/>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0" name="Shape 120"/>
          <p:cNvSpPr txBox="1">
            <a:spLocks noGrp="1"/>
          </p:cNvSpPr>
          <p:nvPr>
            <p:ph type="subTitle" idx="1"/>
          </p:nvPr>
        </p:nvSpPr>
        <p:spPr>
          <a:xfrm rot="-2460010">
            <a:off x="1212266" y="1853181"/>
            <a:ext cx="6511130" cy="246883"/>
          </a:xfrm>
          <a:prstGeom prst="rect">
            <a:avLst/>
          </a:prstGeom>
          <a:noFill/>
          <a:ln>
            <a:noFill/>
          </a:ln>
        </p:spPr>
        <p:txBody>
          <a:bodyPr lIns="91425" tIns="91425" rIns="91425" bIns="91425" anchor="t"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2pPr>
            <a:lvl3pPr marL="914400" marR="0" lvl="2"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3pPr>
            <a:lvl4pPr marL="1371600" marR="0" lvl="3"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4pPr>
            <a:lvl5pPr marL="1828800" marR="0" lvl="4"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5pPr>
            <a:lvl6pPr marL="2286000" marR="0" lvl="5"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6pPr>
            <a:lvl7pPr marL="2743200" marR="0" lvl="6"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7pPr>
            <a:lvl8pPr marL="3200400" marR="0" lvl="7"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8pPr>
            <a:lvl9pPr marL="3657600" marR="0" lvl="8"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9pPr>
          </a:lstStyle>
          <a:p>
            <a:endParaRPr/>
          </a:p>
        </p:txBody>
      </p:sp>
      <p:sp>
        <p:nvSpPr>
          <p:cNvPr id="121" name="Shape 121"/>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Shape 122"/>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Shape 123"/>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number">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1167925"/>
            <a:ext cx="8520600" cy="1980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11000" b="0" i="0" u="none" strike="noStrike" cap="none">
                <a:solidFill>
                  <a:schemeClr val="dk1"/>
                </a:solidFill>
                <a:latin typeface="Source Sans Pro"/>
                <a:ea typeface="Source Sans Pro"/>
                <a:cs typeface="Source Sans Pro"/>
                <a:sym typeface="Source Sans Pro"/>
              </a:defRPr>
            </a:lvl1pPr>
            <a:lvl2pPr lvl="1" indent="0" algn="ctr" rtl="0">
              <a:spcBef>
                <a:spcPts val="0"/>
              </a:spcBef>
              <a:buNone/>
              <a:defRPr sz="11000">
                <a:solidFill>
                  <a:schemeClr val="dk1"/>
                </a:solidFill>
              </a:defRPr>
            </a:lvl2pPr>
            <a:lvl3pPr lvl="2" indent="0" algn="ctr" rtl="0">
              <a:spcBef>
                <a:spcPts val="0"/>
              </a:spcBef>
              <a:buNone/>
              <a:defRPr sz="11000">
                <a:solidFill>
                  <a:schemeClr val="dk1"/>
                </a:solidFill>
              </a:defRPr>
            </a:lvl3pPr>
            <a:lvl4pPr lvl="3" indent="0" algn="ctr" rtl="0">
              <a:spcBef>
                <a:spcPts val="0"/>
              </a:spcBef>
              <a:buNone/>
              <a:defRPr sz="11000">
                <a:solidFill>
                  <a:schemeClr val="dk1"/>
                </a:solidFill>
              </a:defRPr>
            </a:lvl4pPr>
            <a:lvl5pPr lvl="4" indent="0" algn="ctr" rtl="0">
              <a:spcBef>
                <a:spcPts val="0"/>
              </a:spcBef>
              <a:buNone/>
              <a:defRPr sz="11000">
                <a:solidFill>
                  <a:schemeClr val="dk1"/>
                </a:solidFill>
              </a:defRPr>
            </a:lvl5pPr>
            <a:lvl6pPr lvl="5" indent="0" algn="ctr" rtl="0">
              <a:spcBef>
                <a:spcPts val="0"/>
              </a:spcBef>
              <a:buNone/>
              <a:defRPr sz="11000">
                <a:solidFill>
                  <a:schemeClr val="dk1"/>
                </a:solidFill>
              </a:defRPr>
            </a:lvl6pPr>
            <a:lvl7pPr lvl="6" indent="0" algn="ctr" rtl="0">
              <a:spcBef>
                <a:spcPts val="0"/>
              </a:spcBef>
              <a:buNone/>
              <a:defRPr sz="11000">
                <a:solidFill>
                  <a:schemeClr val="dk1"/>
                </a:solidFill>
              </a:defRPr>
            </a:lvl7pPr>
            <a:lvl8pPr lvl="7" indent="0" algn="ctr" rtl="0">
              <a:spcBef>
                <a:spcPts val="0"/>
              </a:spcBef>
              <a:buNone/>
              <a:defRPr sz="11000">
                <a:solidFill>
                  <a:schemeClr val="dk1"/>
                </a:solidFill>
              </a:defRPr>
            </a:lvl8pPr>
            <a:lvl9pPr lvl="8" indent="0" algn="ctr" rtl="0">
              <a:spcBef>
                <a:spcPts val="0"/>
              </a:spcBef>
              <a:buNone/>
              <a:defRPr sz="11000">
                <a:solidFill>
                  <a:schemeClr val="dk1"/>
                </a:solidFill>
              </a:defRPr>
            </a:lvl9pPr>
          </a:lstStyle>
          <a:p>
            <a:endParaRPr/>
          </a:p>
        </p:txBody>
      </p:sp>
      <p:sp>
        <p:nvSpPr>
          <p:cNvPr id="126" name="Shape 126"/>
          <p:cNvSpPr txBox="1">
            <a:spLocks noGrp="1"/>
          </p:cNvSpPr>
          <p:nvPr>
            <p:ph type="body" idx="1"/>
          </p:nvPr>
        </p:nvSpPr>
        <p:spPr>
          <a:xfrm>
            <a:off x="311700" y="3224250"/>
            <a:ext cx="8520600" cy="1071600"/>
          </a:xfrm>
          <a:prstGeom prst="rect">
            <a:avLst/>
          </a:prstGeom>
          <a:noFill/>
          <a:ln>
            <a:noFill/>
          </a:ln>
        </p:spPr>
        <p:txBody>
          <a:bodyPr lIns="91425" tIns="91425" rIns="91425" bIns="91425" anchor="t" anchorCtr="0"/>
          <a:lstStyle>
            <a:lvl1pPr marL="342900" marR="0" lvl="0" indent="-342900" algn="ctr" rtl="0">
              <a:spcBef>
                <a:spcPts val="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27" name="Shape 127"/>
          <p:cNvSpPr txBox="1">
            <a:spLocks noGrp="1"/>
          </p:cNvSpPr>
          <p:nvPr>
            <p:ph type="sldNum" idx="12"/>
          </p:nvPr>
        </p:nvSpPr>
        <p:spPr>
          <a:xfrm>
            <a:off x="8472457" y="4663216"/>
            <a:ext cx="548700" cy="393600"/>
          </a:xfrm>
          <a:prstGeom prst="rect">
            <a:avLst/>
          </a:pr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lt1"/>
        </a:solidFill>
        <a:effectLst/>
      </p:bgPr>
    </p:bg>
    <p:spTree>
      <p:nvGrpSpPr>
        <p:cNvPr id="1" name="Shape 128"/>
        <p:cNvGrpSpPr/>
        <p:nvPr/>
      </p:nvGrpSpPr>
      <p:grpSpPr>
        <a:xfrm>
          <a:off x="0" y="0"/>
          <a:ext cx="0" cy="0"/>
          <a:chOff x="0" y="0"/>
          <a:chExt cx="0" cy="0"/>
        </a:xfrm>
      </p:grpSpPr>
      <p:sp>
        <p:nvSpPr>
          <p:cNvPr id="129" name="Shape 129"/>
          <p:cNvSpPr/>
          <p:nvPr/>
        </p:nvSpPr>
        <p:spPr>
          <a:xfrm>
            <a:off x="-2380" y="-693"/>
            <a:ext cx="9146400" cy="5144100"/>
          </a:xfrm>
          <a:custGeom>
            <a:avLst/>
            <a:gdLst/>
            <a:ahLst/>
            <a:cxnLst/>
            <a:rect l="0" t="0" r="0" b="0"/>
            <a:pathLst>
              <a:path w="120000" h="120000" extrusionOk="0">
                <a:moveTo>
                  <a:pt x="0" y="120000"/>
                </a:moveTo>
                <a:lnTo>
                  <a:pt x="101524" y="0"/>
                </a:lnTo>
                <a:lnTo>
                  <a:pt x="120000" y="16"/>
                </a:lnTo>
                <a:lnTo>
                  <a:pt x="120000" y="120000"/>
                </a:lnTo>
                <a:lnTo>
                  <a:pt x="0" y="120000"/>
                </a:lnTo>
                <a:close/>
              </a:path>
            </a:pathLst>
          </a:cu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30" name="Shape 130"/>
          <p:cNvSpPr/>
          <p:nvPr/>
        </p:nvSpPr>
        <p:spPr>
          <a:xfrm>
            <a:off x="0" y="1985961"/>
            <a:ext cx="3571800" cy="3157500"/>
          </a:xfrm>
          <a:prstGeom prst="rtTriangle">
            <a:avLst/>
          </a:pr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31" name="Shape 131"/>
          <p:cNvSpPr txBox="1">
            <a:spLocks noGrp="1"/>
          </p:cNvSpPr>
          <p:nvPr>
            <p:ph type="title"/>
          </p:nvPr>
        </p:nvSpPr>
        <p:spPr>
          <a:xfrm rot="-2460030">
            <a:off x="819312" y="1295082"/>
            <a:ext cx="5650958" cy="90546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2" name="Shape 132"/>
          <p:cNvSpPr txBox="1">
            <a:spLocks noGrp="1"/>
          </p:cNvSpPr>
          <p:nvPr>
            <p:ph type="body" idx="1"/>
          </p:nvPr>
        </p:nvSpPr>
        <p:spPr>
          <a:xfrm rot="-2459994">
            <a:off x="1216147" y="1851161"/>
            <a:ext cx="6510707" cy="246883"/>
          </a:xfrm>
          <a:prstGeom prst="rect">
            <a:avLst/>
          </a:prstGeom>
          <a:noFill/>
          <a:ln>
            <a:noFill/>
          </a:ln>
        </p:spPr>
        <p:txBody>
          <a:bodyPr lIns="91425" tIns="91425" rIns="91425" bIns="91425" anchor="t"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800" b="0" i="0" u="none" strike="noStrike" cap="none">
                <a:solidFill>
                  <a:srgbClr val="888888"/>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9pPr>
          </a:lstStyle>
          <a:p>
            <a:endParaRPr/>
          </a:p>
        </p:txBody>
      </p:sp>
      <p:sp>
        <p:nvSpPr>
          <p:cNvPr id="133" name="Shape 133"/>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Shape 134"/>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Shape 135"/>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822959" y="822959"/>
            <a:ext cx="3200400" cy="27843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800" b="1" i="0" u="none" strike="noStrike" cap="none">
                <a:solidFill>
                  <a:schemeClr val="dk1"/>
                </a:solidFill>
                <a:latin typeface="Source Sans Pro"/>
                <a:ea typeface="Source Sans Pro"/>
                <a:cs typeface="Source Sans Pro"/>
                <a:sym typeface="Source Sans Pro"/>
              </a:defRPr>
            </a:lvl1pPr>
            <a:lvl2pPr marL="173736" marR="0" lvl="1"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2pPr>
            <a:lvl3pPr marL="402336" marR="0" lvl="2"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3pPr>
            <a:lvl4pPr marL="630936" marR="0" lvl="3"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4pPr>
            <a:lvl5pPr marL="859536" marR="0" lvl="4"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5pPr>
            <a:lvl6pPr marL="1097280" marR="0" lvl="5" indent="-68580"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6pPr>
            <a:lvl7pPr marL="1353312" marR="0" lvl="6"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7pPr>
            <a:lvl8pPr marL="1581912" marR="0" lvl="7"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8pPr>
            <a:lvl9pPr marL="1792224" marR="0" lvl="8" indent="-52323"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body" idx="2"/>
          </p:nvPr>
        </p:nvSpPr>
        <p:spPr>
          <a:xfrm>
            <a:off x="4700016" y="822959"/>
            <a:ext cx="3200400" cy="27843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800" b="1" i="0" u="none" strike="noStrike" cap="none">
                <a:solidFill>
                  <a:schemeClr val="dk1"/>
                </a:solidFill>
                <a:latin typeface="Source Sans Pro"/>
                <a:ea typeface="Source Sans Pro"/>
                <a:cs typeface="Source Sans Pro"/>
                <a:sym typeface="Source Sans Pro"/>
              </a:defRPr>
            </a:lvl1pPr>
            <a:lvl2pPr marL="173736" marR="0" lvl="1"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2pPr>
            <a:lvl3pPr marL="402336" marR="0" lvl="2"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3pPr>
            <a:lvl4pPr marL="630936" marR="0" lvl="3"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4pPr>
            <a:lvl5pPr marL="859536" marR="0" lvl="4"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5pPr>
            <a:lvl6pPr marL="1097280" marR="0" lvl="5" indent="-68580"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6pPr>
            <a:lvl7pPr marL="1353312" marR="0" lvl="6"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7pPr>
            <a:lvl8pPr marL="1581912" marR="0" lvl="7"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8pPr>
            <a:lvl9pPr marL="1792224" marR="0" lvl="8" indent="-52323"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9" name="Shape 139"/>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Shape 140"/>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Shape 141"/>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
        <p:nvSpPr>
          <p:cNvPr id="142" name="Shape 142"/>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 name="Shape 19"/>
          <p:cNvSpPr txBox="1">
            <a:spLocks noGrp="1"/>
          </p:cNvSpPr>
          <p:nvPr>
            <p:ph type="body" idx="1"/>
          </p:nvPr>
        </p:nvSpPr>
        <p:spPr>
          <a:xfrm>
            <a:off x="822959" y="825470"/>
            <a:ext cx="7521000" cy="2685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20" name="Shape 20"/>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Shape 22"/>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5" name="Shape 145"/>
          <p:cNvSpPr txBox="1">
            <a:spLocks noGrp="1"/>
          </p:cNvSpPr>
          <p:nvPr>
            <p:ph type="body" idx="1"/>
          </p:nvPr>
        </p:nvSpPr>
        <p:spPr>
          <a:xfrm>
            <a:off x="822959" y="822959"/>
            <a:ext cx="3200400" cy="411600"/>
          </a:xfrm>
          <a:prstGeom prst="rect">
            <a:avLst/>
          </a:prstGeom>
          <a:noFill/>
          <a:ln>
            <a:noFill/>
          </a:ln>
        </p:spPr>
        <p:txBody>
          <a:bodyPr lIns="91425" tIns="91425" rIns="91425" bIns="91425" anchor="b"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2000" b="1"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800" b="1"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46" name="Shape 146"/>
          <p:cNvSpPr txBox="1">
            <a:spLocks noGrp="1"/>
          </p:cNvSpPr>
          <p:nvPr>
            <p:ph type="body" idx="2"/>
          </p:nvPr>
        </p:nvSpPr>
        <p:spPr>
          <a:xfrm>
            <a:off x="819150" y="1276386"/>
            <a:ext cx="3200400" cy="2331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400" b="1" i="0" u="none" strike="noStrike" cap="none">
                <a:solidFill>
                  <a:schemeClr val="dk1"/>
                </a:solidFill>
                <a:latin typeface="Source Sans Pro"/>
                <a:ea typeface="Source Sans Pro"/>
                <a:cs typeface="Source Sans Pro"/>
                <a:sym typeface="Source Sans Pro"/>
              </a:defRPr>
            </a:lvl1pPr>
            <a:lvl2pPr marL="173736" marR="0" lvl="1"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2pPr>
            <a:lvl3pPr marL="402336" marR="0" lvl="2"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81280"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6pPr>
            <a:lvl7pPr marL="1353312" marR="0" lvl="6"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7pPr>
            <a:lvl8pPr marL="1581912" marR="0" lvl="7"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8pPr>
            <a:lvl9pPr marL="1792224" marR="0" lvl="8" indent="-65023"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47" name="Shape 147"/>
          <p:cNvSpPr txBox="1">
            <a:spLocks noGrp="1"/>
          </p:cNvSpPr>
          <p:nvPr>
            <p:ph type="body" idx="3"/>
          </p:nvPr>
        </p:nvSpPr>
        <p:spPr>
          <a:xfrm>
            <a:off x="4700016" y="822959"/>
            <a:ext cx="3200400" cy="411600"/>
          </a:xfrm>
          <a:prstGeom prst="rect">
            <a:avLst/>
          </a:prstGeom>
          <a:noFill/>
          <a:ln>
            <a:noFill/>
          </a:ln>
        </p:spPr>
        <p:txBody>
          <a:bodyPr lIns="91425" tIns="91425" rIns="91425" bIns="91425" anchor="b"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2000" b="1"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800" b="1"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48" name="Shape 148"/>
          <p:cNvSpPr txBox="1">
            <a:spLocks noGrp="1"/>
          </p:cNvSpPr>
          <p:nvPr>
            <p:ph type="body" idx="4"/>
          </p:nvPr>
        </p:nvSpPr>
        <p:spPr>
          <a:xfrm>
            <a:off x="4700016" y="1276386"/>
            <a:ext cx="3200400" cy="2331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400" b="1" i="0" u="none" strike="noStrike" cap="none">
                <a:solidFill>
                  <a:schemeClr val="dk1"/>
                </a:solidFill>
                <a:latin typeface="Source Sans Pro"/>
                <a:ea typeface="Source Sans Pro"/>
                <a:cs typeface="Source Sans Pro"/>
                <a:sym typeface="Source Sans Pro"/>
              </a:defRPr>
            </a:lvl1pPr>
            <a:lvl2pPr marL="173736" marR="0" lvl="1"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2pPr>
            <a:lvl3pPr marL="402336" marR="0" lvl="2"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81280"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6pPr>
            <a:lvl7pPr marL="1353312" marR="0" lvl="6"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7pPr>
            <a:lvl8pPr marL="1581912" marR="0" lvl="7"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8pPr>
            <a:lvl9pPr marL="1792224" marR="0" lvl="8" indent="-65023"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49" name="Shape 149"/>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Shape 150"/>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1" name="Shape 151"/>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4" name="Shape 154"/>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Shape 155"/>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6" name="Shape 156"/>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7"/>
        <p:cNvGrpSpPr/>
        <p:nvPr/>
      </p:nvGrpSpPr>
      <p:grpSpPr>
        <a:xfrm>
          <a:off x="0" y="0"/>
          <a:ext cx="0" cy="0"/>
          <a:chOff x="0" y="0"/>
          <a:chExt cx="0" cy="0"/>
        </a:xfrm>
      </p:grpSpPr>
      <p:sp>
        <p:nvSpPr>
          <p:cNvPr id="158" name="Shape 158"/>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Shape 159"/>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0" name="Shape 160"/>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cSld name="Content with Caption">
    <p:bg>
      <p:bgPr>
        <a:solidFill>
          <a:schemeClr val="lt1"/>
        </a:solidFill>
        <a:effectLst/>
      </p:bgPr>
    </p:bg>
    <p:spTree>
      <p:nvGrpSpPr>
        <p:cNvPr id="1" name="Shape 161"/>
        <p:cNvGrpSpPr/>
        <p:nvPr/>
      </p:nvGrpSpPr>
      <p:grpSpPr>
        <a:xfrm>
          <a:off x="0" y="0"/>
          <a:ext cx="0" cy="0"/>
          <a:chOff x="0" y="0"/>
          <a:chExt cx="0" cy="0"/>
        </a:xfrm>
      </p:grpSpPr>
      <p:sp>
        <p:nvSpPr>
          <p:cNvPr id="162" name="Shape 162"/>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3" name="Shape 163"/>
          <p:cNvSpPr/>
          <p:nvPr/>
        </p:nvSpPr>
        <p:spPr>
          <a:xfrm rot="5400000">
            <a:off x="1290678" y="-1290599"/>
            <a:ext cx="5143500" cy="7724700"/>
          </a:xfrm>
          <a:prstGeom prst="rtTriangle">
            <a:avLst/>
          </a:pr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64" name="Shape 164"/>
          <p:cNvSpPr txBox="1">
            <a:spLocks noGrp="1"/>
          </p:cNvSpPr>
          <p:nvPr>
            <p:ph type="title"/>
          </p:nvPr>
        </p:nvSpPr>
        <p:spPr>
          <a:xfrm rot="-2459987">
            <a:off x="784966" y="1182094"/>
            <a:ext cx="5212053" cy="81721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5" name="Shape 165"/>
          <p:cNvSpPr txBox="1">
            <a:spLocks noGrp="1"/>
          </p:cNvSpPr>
          <p:nvPr>
            <p:ph type="body" idx="1"/>
          </p:nvPr>
        </p:nvSpPr>
        <p:spPr>
          <a:xfrm>
            <a:off x="4749553" y="1964183"/>
            <a:ext cx="3807900" cy="2493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3200" b="1" i="0" u="none" strike="noStrike" cap="none">
                <a:solidFill>
                  <a:schemeClr val="dk1"/>
                </a:solidFill>
                <a:latin typeface="Source Sans Pro"/>
                <a:ea typeface="Source Sans Pro"/>
                <a:cs typeface="Source Sans Pro"/>
                <a:sym typeface="Source Sans Pro"/>
              </a:defRPr>
            </a:lvl1pPr>
            <a:lvl2pPr marL="173736" marR="0" lvl="1" indent="4063" algn="l" rtl="0">
              <a:spcBef>
                <a:spcPts val="300"/>
              </a:spcBef>
              <a:buClr>
                <a:schemeClr val="accent2"/>
              </a:buClr>
              <a:buSzPct val="100000"/>
              <a:buFont typeface="Noto Sans Symbols"/>
              <a:buChar char="▪"/>
              <a:defRPr sz="2800" b="0" i="0" u="none" strike="noStrike" cap="none">
                <a:solidFill>
                  <a:schemeClr val="dk1"/>
                </a:solidFill>
                <a:latin typeface="Source Sans Pro"/>
                <a:ea typeface="Source Sans Pro"/>
                <a:cs typeface="Source Sans Pro"/>
                <a:sym typeface="Source Sans Pro"/>
              </a:defRPr>
            </a:lvl2pPr>
            <a:lvl3pPr marL="402336" marR="0" lvl="2"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3pPr>
            <a:lvl4pPr marL="630936" marR="0" lvl="3"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4pPr>
            <a:lvl5pPr marL="859536" marR="0" lvl="4"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5pPr>
            <a:lvl6pPr marL="1097280" marR="0" lvl="5" indent="-55880"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6pPr>
            <a:lvl7pPr marL="1353312" marR="0" lvl="6" indent="-45211"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7pPr>
            <a:lvl8pPr marL="1581912" marR="0" lvl="7" indent="-45211"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8pPr>
            <a:lvl9pPr marL="1792224" marR="0" lvl="8" indent="-39623"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66" name="Shape 166"/>
          <p:cNvSpPr txBox="1">
            <a:spLocks noGrp="1"/>
          </p:cNvSpPr>
          <p:nvPr>
            <p:ph type="body" idx="2"/>
          </p:nvPr>
        </p:nvSpPr>
        <p:spPr>
          <a:xfrm rot="-2459938">
            <a:off x="1297943" y="1690121"/>
            <a:ext cx="5794720" cy="467409"/>
          </a:xfrm>
          <a:prstGeom prst="rect">
            <a:avLst/>
          </a:prstGeom>
          <a:noFill/>
          <a:ln>
            <a:noFill/>
          </a:ln>
        </p:spPr>
        <p:txBody>
          <a:bodyPr lIns="91425" tIns="91425" rIns="91425" bIns="91425" anchor="t" anchorCtr="0"/>
          <a:lstStyle>
            <a:lvl1pPr marL="0" marR="0" lvl="0" indent="0" algn="l" rtl="0">
              <a:spcBef>
                <a:spcPts val="800"/>
              </a:spcBef>
              <a:buClr>
                <a:srgbClr val="FFFFFF"/>
              </a:buClr>
              <a:buFont typeface="Arial"/>
              <a:buNone/>
              <a:defRPr sz="1400" b="1" i="0" u="none" strike="noStrike" cap="none">
                <a:solidFill>
                  <a:srgbClr val="FFFFFF"/>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2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0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67" name="Shape 167"/>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Shape 168"/>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2"/>
              </a:buClr>
              <a:buFont typeface="Arial"/>
              <a:buNone/>
              <a:defRPr sz="1000" b="0" i="0" u="none" strike="noStrike" cap="none">
                <a:solidFill>
                  <a:schemeClr val="dk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Shape 169"/>
          <p:cNvSpPr>
            <a:spLocks noGrp="1"/>
          </p:cNvSpPr>
          <p:nvPr>
            <p:ph type="sldNum" idx="12"/>
          </p:nvPr>
        </p:nvSpPr>
        <p:spPr>
          <a:xfrm>
            <a:off x="8401038" y="4628117"/>
            <a:ext cx="502800" cy="377100"/>
          </a:xfrm>
          <a:prstGeom prst="ellipse">
            <a:avLst/>
          </a:prstGeom>
          <a:noFill/>
          <a:ln w="9525" cap="flat" cmpd="sng">
            <a:solidFill>
              <a:schemeClr val="dk2"/>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cSld name="Picture with Caption">
    <p:bg>
      <p:bgPr>
        <a:solidFill>
          <a:schemeClr val="lt1"/>
        </a:solidFill>
        <a:effectLst/>
      </p:bgPr>
    </p:bg>
    <p:spTree>
      <p:nvGrpSpPr>
        <p:cNvPr id="1" name="Shape 170"/>
        <p:cNvGrpSpPr/>
        <p:nvPr/>
      </p:nvGrpSpPr>
      <p:grpSpPr>
        <a:xfrm>
          <a:off x="0" y="0"/>
          <a:ext cx="0" cy="0"/>
          <a:chOff x="0" y="0"/>
          <a:chExt cx="0" cy="0"/>
        </a:xfrm>
      </p:grpSpPr>
      <p:sp>
        <p:nvSpPr>
          <p:cNvPr id="171" name="Shape 171"/>
          <p:cNvSpPr>
            <a:spLocks noGrp="1"/>
          </p:cNvSpPr>
          <p:nvPr>
            <p:ph type="pic" idx="2"/>
          </p:nvPr>
        </p:nvSpPr>
        <p:spPr>
          <a:xfrm>
            <a:off x="2028825" y="0"/>
            <a:ext cx="7115100" cy="5143500"/>
          </a:xfrm>
          <a:prstGeom prst="rect">
            <a:avLst/>
          </a:prstGeom>
          <a:solidFill>
            <a:schemeClr val="accent3">
              <a:alpha val="80000"/>
            </a:schemeClr>
          </a:solidFill>
          <a:ln>
            <a:noFill/>
          </a:ln>
        </p:spPr>
        <p:txBody>
          <a:bodyPr lIns="91425" tIns="91425" rIns="91425" bIns="91425" anchor="ctr" anchorCtr="0"/>
          <a:lstStyle>
            <a:lvl1pPr marL="342900" marR="0" lvl="0" indent="-342900" algn="r"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72" name="Shape 172"/>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3" name="Shape 173"/>
          <p:cNvSpPr/>
          <p:nvPr/>
        </p:nvSpPr>
        <p:spPr>
          <a:xfrm>
            <a:off x="0" y="3786187"/>
            <a:ext cx="3571800" cy="1357200"/>
          </a:xfrm>
          <a:custGeom>
            <a:avLst/>
            <a:gdLst/>
            <a:ahLst/>
            <a:cxnLst/>
            <a:rect l="0" t="0" r="0" b="0"/>
            <a:pathLst>
              <a:path w="120000" h="120000" extrusionOk="0">
                <a:moveTo>
                  <a:pt x="0" y="120000"/>
                </a:moveTo>
                <a:lnTo>
                  <a:pt x="68480" y="0"/>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txBox="1">
            <a:spLocks noGrp="1"/>
          </p:cNvSpPr>
          <p:nvPr>
            <p:ph type="title"/>
          </p:nvPr>
        </p:nvSpPr>
        <p:spPr>
          <a:xfrm rot="-2460015">
            <a:off x="671232" y="1288113"/>
            <a:ext cx="5486369" cy="65070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5" name="Shape 175"/>
          <p:cNvSpPr txBox="1">
            <a:spLocks noGrp="1"/>
          </p:cNvSpPr>
          <p:nvPr>
            <p:ph type="body" idx="1"/>
          </p:nvPr>
        </p:nvSpPr>
        <p:spPr>
          <a:xfrm rot="-2459968">
            <a:off x="1143538" y="1635406"/>
            <a:ext cx="6096467" cy="555432"/>
          </a:xfrm>
          <a:prstGeom prst="rect">
            <a:avLst/>
          </a:prstGeom>
          <a:noFill/>
          <a:ln>
            <a:noFill/>
          </a:ln>
        </p:spPr>
        <p:txBody>
          <a:bodyPr lIns="91425" tIns="91425" rIns="91425" bIns="91425" anchor="t" anchorCtr="0"/>
          <a:lstStyle>
            <a:lvl1pPr marL="0" marR="0" lvl="0" indent="0" algn="l" rtl="0">
              <a:spcBef>
                <a:spcPts val="800"/>
              </a:spcBef>
              <a:buClr>
                <a:schemeClr val="dk2"/>
              </a:buClr>
              <a:buFont typeface="Arial"/>
              <a:buNone/>
              <a:defRPr sz="14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2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0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76" name="Shape 176"/>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Shape 177"/>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Shape 178"/>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1" name="Shape 181"/>
          <p:cNvSpPr txBox="1">
            <a:spLocks noGrp="1"/>
          </p:cNvSpPr>
          <p:nvPr>
            <p:ph type="body" idx="1"/>
          </p:nvPr>
        </p:nvSpPr>
        <p:spPr>
          <a:xfrm rot="5400000">
            <a:off x="3240900" y="-1592529"/>
            <a:ext cx="2685000" cy="7521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82" name="Shape 182"/>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Shape 183"/>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Shape 184"/>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rot="5400000">
            <a:off x="5903700" y="931679"/>
            <a:ext cx="3508800" cy="20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7" name="Shape 187"/>
          <p:cNvSpPr txBox="1">
            <a:spLocks noGrp="1"/>
          </p:cNvSpPr>
          <p:nvPr>
            <p:ph type="body" idx="1"/>
          </p:nvPr>
        </p:nvSpPr>
        <p:spPr>
          <a:xfrm rot="5400000">
            <a:off x="1712700" y="-1049520"/>
            <a:ext cx="3508800" cy="60198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88" name="Shape 188"/>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Shape 189"/>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Shape 190"/>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1"/>
        </a:solidFill>
        <a:effectLst/>
      </p:bgPr>
    </p:bg>
    <p:spTree>
      <p:nvGrpSpPr>
        <p:cNvPr id="1" name="Shape 23"/>
        <p:cNvGrpSpPr/>
        <p:nvPr/>
      </p:nvGrpSpPr>
      <p:grpSpPr>
        <a:xfrm>
          <a:off x="0" y="0"/>
          <a:ext cx="0" cy="0"/>
          <a:chOff x="0" y="0"/>
          <a:chExt cx="0" cy="0"/>
        </a:xfrm>
      </p:grpSpPr>
      <p:sp>
        <p:nvSpPr>
          <p:cNvPr id="24" name="Shape 24"/>
          <p:cNvSpPr/>
          <p:nvPr/>
        </p:nvSpPr>
        <p:spPr>
          <a:xfrm>
            <a:off x="0" y="1985961"/>
            <a:ext cx="3571800" cy="3157500"/>
          </a:xfrm>
          <a:prstGeom prst="rtTriangl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 name="Shape 25"/>
          <p:cNvSpPr/>
          <p:nvPr/>
        </p:nvSpPr>
        <p:spPr>
          <a:xfrm>
            <a:off x="-2380" y="-693"/>
            <a:ext cx="9146400" cy="5144100"/>
          </a:xfrm>
          <a:custGeom>
            <a:avLst/>
            <a:gdLst/>
            <a:ahLst/>
            <a:cxnLst/>
            <a:rect l="0" t="0" r="0" b="0"/>
            <a:pathLst>
              <a:path w="120000" h="120000" extrusionOk="0">
                <a:moveTo>
                  <a:pt x="0" y="120000"/>
                </a:moveTo>
                <a:lnTo>
                  <a:pt x="101524" y="0"/>
                </a:lnTo>
                <a:lnTo>
                  <a:pt x="120000" y="16"/>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26"/>
          <p:cNvSpPr txBox="1">
            <a:spLocks noGrp="1"/>
          </p:cNvSpPr>
          <p:nvPr>
            <p:ph type="ctrTitle"/>
          </p:nvPr>
        </p:nvSpPr>
        <p:spPr>
          <a:xfrm rot="-2460060">
            <a:off x="817045" y="1297781"/>
            <a:ext cx="5648616" cy="903125"/>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 name="Shape 27"/>
          <p:cNvSpPr txBox="1">
            <a:spLocks noGrp="1"/>
          </p:cNvSpPr>
          <p:nvPr>
            <p:ph type="subTitle" idx="1"/>
          </p:nvPr>
        </p:nvSpPr>
        <p:spPr>
          <a:xfrm rot="-2460010">
            <a:off x="1212266" y="1853181"/>
            <a:ext cx="6511130" cy="246883"/>
          </a:xfrm>
          <a:prstGeom prst="rect">
            <a:avLst/>
          </a:prstGeom>
          <a:noFill/>
          <a:ln>
            <a:noFill/>
          </a:ln>
        </p:spPr>
        <p:txBody>
          <a:bodyPr lIns="91425" tIns="91425" rIns="91425" bIns="91425" anchor="t"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2pPr>
            <a:lvl3pPr marL="914400" marR="0" lvl="2"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3pPr>
            <a:lvl4pPr marL="1371600" marR="0" lvl="3"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4pPr>
            <a:lvl5pPr marL="1828800" marR="0" lvl="4" indent="0" algn="ctr"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5pPr>
            <a:lvl6pPr marL="2286000" marR="0" lvl="5"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6pPr>
            <a:lvl7pPr marL="2743200" marR="0" lvl="6"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7pPr>
            <a:lvl8pPr marL="3200400" marR="0" lvl="7"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8pPr>
            <a:lvl9pPr marL="3657600" marR="0" lvl="8" indent="0" algn="ctr"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9pPr>
          </a:lstStyle>
          <a:p>
            <a:endParaRPr/>
          </a:p>
        </p:txBody>
      </p:sp>
      <p:sp>
        <p:nvSpPr>
          <p:cNvPr id="28" name="Shape 28"/>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Shape 30"/>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ig numb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1167925"/>
            <a:ext cx="8520600" cy="1980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Source Sans Pro"/>
              <a:buNone/>
              <a:defRPr sz="11000" b="0" i="0" u="none" strike="noStrike" cap="none">
                <a:solidFill>
                  <a:schemeClr val="dk1"/>
                </a:solidFill>
                <a:latin typeface="Source Sans Pro"/>
                <a:ea typeface="Source Sans Pro"/>
                <a:cs typeface="Source Sans Pro"/>
                <a:sym typeface="Source Sans Pro"/>
              </a:defRPr>
            </a:lvl1pPr>
            <a:lvl2pPr lvl="1" indent="0" algn="ctr" rtl="0">
              <a:spcBef>
                <a:spcPts val="0"/>
              </a:spcBef>
              <a:buNone/>
              <a:defRPr sz="11000">
                <a:solidFill>
                  <a:schemeClr val="dk1"/>
                </a:solidFill>
              </a:defRPr>
            </a:lvl2pPr>
            <a:lvl3pPr lvl="2" indent="0" algn="ctr" rtl="0">
              <a:spcBef>
                <a:spcPts val="0"/>
              </a:spcBef>
              <a:buNone/>
              <a:defRPr sz="11000">
                <a:solidFill>
                  <a:schemeClr val="dk1"/>
                </a:solidFill>
              </a:defRPr>
            </a:lvl3pPr>
            <a:lvl4pPr lvl="3" indent="0" algn="ctr" rtl="0">
              <a:spcBef>
                <a:spcPts val="0"/>
              </a:spcBef>
              <a:buNone/>
              <a:defRPr sz="11000">
                <a:solidFill>
                  <a:schemeClr val="dk1"/>
                </a:solidFill>
              </a:defRPr>
            </a:lvl4pPr>
            <a:lvl5pPr lvl="4" indent="0" algn="ctr" rtl="0">
              <a:spcBef>
                <a:spcPts val="0"/>
              </a:spcBef>
              <a:buNone/>
              <a:defRPr sz="11000">
                <a:solidFill>
                  <a:schemeClr val="dk1"/>
                </a:solidFill>
              </a:defRPr>
            </a:lvl5pPr>
            <a:lvl6pPr lvl="5" indent="0" algn="ctr" rtl="0">
              <a:spcBef>
                <a:spcPts val="0"/>
              </a:spcBef>
              <a:buNone/>
              <a:defRPr sz="11000">
                <a:solidFill>
                  <a:schemeClr val="dk1"/>
                </a:solidFill>
              </a:defRPr>
            </a:lvl6pPr>
            <a:lvl7pPr lvl="6" indent="0" algn="ctr" rtl="0">
              <a:spcBef>
                <a:spcPts val="0"/>
              </a:spcBef>
              <a:buNone/>
              <a:defRPr sz="11000">
                <a:solidFill>
                  <a:schemeClr val="dk1"/>
                </a:solidFill>
              </a:defRPr>
            </a:lvl7pPr>
            <a:lvl8pPr lvl="7" indent="0" algn="ctr" rtl="0">
              <a:spcBef>
                <a:spcPts val="0"/>
              </a:spcBef>
              <a:buNone/>
              <a:defRPr sz="11000">
                <a:solidFill>
                  <a:schemeClr val="dk1"/>
                </a:solidFill>
              </a:defRPr>
            </a:lvl8pPr>
            <a:lvl9pPr lvl="8" indent="0" algn="ctr" rtl="0">
              <a:spcBef>
                <a:spcPts val="0"/>
              </a:spcBef>
              <a:buNone/>
              <a:defRPr sz="11000">
                <a:solidFill>
                  <a:schemeClr val="dk1"/>
                </a:solidFill>
              </a:defRPr>
            </a:lvl9pPr>
          </a:lstStyle>
          <a:p>
            <a:endParaRPr/>
          </a:p>
        </p:txBody>
      </p:sp>
      <p:sp>
        <p:nvSpPr>
          <p:cNvPr id="33" name="Shape 33"/>
          <p:cNvSpPr txBox="1">
            <a:spLocks noGrp="1"/>
          </p:cNvSpPr>
          <p:nvPr>
            <p:ph type="body" idx="1"/>
          </p:nvPr>
        </p:nvSpPr>
        <p:spPr>
          <a:xfrm>
            <a:off x="311700" y="3224250"/>
            <a:ext cx="8520600" cy="1071600"/>
          </a:xfrm>
          <a:prstGeom prst="rect">
            <a:avLst/>
          </a:prstGeom>
          <a:noFill/>
          <a:ln>
            <a:noFill/>
          </a:ln>
        </p:spPr>
        <p:txBody>
          <a:bodyPr lIns="91425" tIns="91425" rIns="91425" bIns="91425" anchor="t" anchorCtr="0"/>
          <a:lstStyle>
            <a:lvl1pPr marL="342900" marR="0" lvl="0" indent="-342900" algn="ctr" rtl="0">
              <a:spcBef>
                <a:spcPts val="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ctr" rtl="0">
              <a:spcBef>
                <a:spcPts val="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ctr" rtl="0">
              <a:spcBef>
                <a:spcPts val="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34" name="Shape 34"/>
          <p:cNvSpPr txBox="1">
            <a:spLocks noGrp="1"/>
          </p:cNvSpPr>
          <p:nvPr>
            <p:ph type="sldNum" idx="12"/>
          </p:nvPr>
        </p:nvSpPr>
        <p:spPr>
          <a:xfrm>
            <a:off x="8472457" y="4663216"/>
            <a:ext cx="548700" cy="393600"/>
          </a:xfrm>
          <a:prstGeom prst="rect">
            <a:avLst/>
          </a:pr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lt1"/>
        </a:solidFill>
        <a:effectLst/>
      </p:bgPr>
    </p:bg>
    <p:spTree>
      <p:nvGrpSpPr>
        <p:cNvPr id="1" name="Shape 35"/>
        <p:cNvGrpSpPr/>
        <p:nvPr/>
      </p:nvGrpSpPr>
      <p:grpSpPr>
        <a:xfrm>
          <a:off x="0" y="0"/>
          <a:ext cx="0" cy="0"/>
          <a:chOff x="0" y="0"/>
          <a:chExt cx="0" cy="0"/>
        </a:xfrm>
      </p:grpSpPr>
      <p:sp>
        <p:nvSpPr>
          <p:cNvPr id="36" name="Shape 36"/>
          <p:cNvSpPr/>
          <p:nvPr/>
        </p:nvSpPr>
        <p:spPr>
          <a:xfrm>
            <a:off x="-2380" y="-693"/>
            <a:ext cx="9146400" cy="5144100"/>
          </a:xfrm>
          <a:custGeom>
            <a:avLst/>
            <a:gdLst/>
            <a:ahLst/>
            <a:cxnLst/>
            <a:rect l="0" t="0" r="0" b="0"/>
            <a:pathLst>
              <a:path w="120000" h="120000" extrusionOk="0">
                <a:moveTo>
                  <a:pt x="0" y="120000"/>
                </a:moveTo>
                <a:lnTo>
                  <a:pt x="101524" y="0"/>
                </a:lnTo>
                <a:lnTo>
                  <a:pt x="120000" y="16"/>
                </a:lnTo>
                <a:lnTo>
                  <a:pt x="120000" y="120000"/>
                </a:lnTo>
                <a:lnTo>
                  <a:pt x="0" y="120000"/>
                </a:lnTo>
                <a:close/>
              </a:path>
            </a:pathLst>
          </a:cu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 name="Shape 37"/>
          <p:cNvSpPr/>
          <p:nvPr/>
        </p:nvSpPr>
        <p:spPr>
          <a:xfrm>
            <a:off x="0" y="1985961"/>
            <a:ext cx="3571800" cy="3157500"/>
          </a:xfrm>
          <a:prstGeom prst="rtTriangle">
            <a:avLst/>
          </a:pr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 name="Shape 38"/>
          <p:cNvSpPr txBox="1">
            <a:spLocks noGrp="1"/>
          </p:cNvSpPr>
          <p:nvPr>
            <p:ph type="title"/>
          </p:nvPr>
        </p:nvSpPr>
        <p:spPr>
          <a:xfrm rot="-2460030">
            <a:off x="819312" y="1295082"/>
            <a:ext cx="5650958" cy="90546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9" name="Shape 39"/>
          <p:cNvSpPr txBox="1">
            <a:spLocks noGrp="1"/>
          </p:cNvSpPr>
          <p:nvPr>
            <p:ph type="body" idx="1"/>
          </p:nvPr>
        </p:nvSpPr>
        <p:spPr>
          <a:xfrm rot="-2459994">
            <a:off x="1216147" y="1851161"/>
            <a:ext cx="6510707" cy="246883"/>
          </a:xfrm>
          <a:prstGeom prst="rect">
            <a:avLst/>
          </a:prstGeom>
          <a:noFill/>
          <a:ln>
            <a:noFill/>
          </a:ln>
        </p:spPr>
        <p:txBody>
          <a:bodyPr lIns="91425" tIns="91425" rIns="91425" bIns="91425" anchor="t"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1800" b="0" i="0" u="none" strike="noStrike" cap="none">
                <a:solidFill>
                  <a:srgbClr val="888888"/>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600" b="0" i="0" u="none" strike="noStrike" cap="none">
                <a:solidFill>
                  <a:srgbClr val="888888"/>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400" b="0" i="0" u="none" strike="noStrike" cap="none">
                <a:solidFill>
                  <a:srgbClr val="888888"/>
                </a:solidFill>
                <a:latin typeface="Source Sans Pro"/>
                <a:ea typeface="Source Sans Pro"/>
                <a:cs typeface="Source Sans Pro"/>
                <a:sym typeface="Source Sans Pro"/>
              </a:defRPr>
            </a:lvl9pPr>
          </a:lstStyle>
          <a:p>
            <a:endParaRPr/>
          </a:p>
        </p:txBody>
      </p:sp>
      <p:sp>
        <p:nvSpPr>
          <p:cNvPr id="40" name="Shape 40"/>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Shape 42"/>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822959" y="822959"/>
            <a:ext cx="3200400" cy="27843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800" b="1" i="0" u="none" strike="noStrike" cap="none">
                <a:solidFill>
                  <a:schemeClr val="dk1"/>
                </a:solidFill>
                <a:latin typeface="Source Sans Pro"/>
                <a:ea typeface="Source Sans Pro"/>
                <a:cs typeface="Source Sans Pro"/>
                <a:sym typeface="Source Sans Pro"/>
              </a:defRPr>
            </a:lvl1pPr>
            <a:lvl2pPr marL="173736" marR="0" lvl="1"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2pPr>
            <a:lvl3pPr marL="402336" marR="0" lvl="2"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3pPr>
            <a:lvl4pPr marL="630936" marR="0" lvl="3"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4pPr>
            <a:lvl5pPr marL="859536" marR="0" lvl="4"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5pPr>
            <a:lvl6pPr marL="1097280" marR="0" lvl="5" indent="-68580"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6pPr>
            <a:lvl7pPr marL="1353312" marR="0" lvl="6"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7pPr>
            <a:lvl8pPr marL="1581912" marR="0" lvl="7"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8pPr>
            <a:lvl9pPr marL="1792224" marR="0" lvl="8" indent="-52323"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5" name="Shape 45"/>
          <p:cNvSpPr txBox="1">
            <a:spLocks noGrp="1"/>
          </p:cNvSpPr>
          <p:nvPr>
            <p:ph type="body" idx="2"/>
          </p:nvPr>
        </p:nvSpPr>
        <p:spPr>
          <a:xfrm>
            <a:off x="4700016" y="822959"/>
            <a:ext cx="3200400" cy="27843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800" b="1" i="0" u="none" strike="noStrike" cap="none">
                <a:solidFill>
                  <a:schemeClr val="dk1"/>
                </a:solidFill>
                <a:latin typeface="Source Sans Pro"/>
                <a:ea typeface="Source Sans Pro"/>
                <a:cs typeface="Source Sans Pro"/>
                <a:sym typeface="Source Sans Pro"/>
              </a:defRPr>
            </a:lvl1pPr>
            <a:lvl2pPr marL="173736" marR="0" lvl="1" indent="-21336" algn="l" rtl="0">
              <a:spcBef>
                <a:spcPts val="300"/>
              </a:spcBef>
              <a:buClr>
                <a:schemeClr val="accent2"/>
              </a:buClr>
              <a:buSzPct val="100000"/>
              <a:buFont typeface="Noto Sans Symbols"/>
              <a:buChar char="▪"/>
              <a:defRPr sz="2400" b="0" i="0" u="none" strike="noStrike" cap="none">
                <a:solidFill>
                  <a:schemeClr val="dk1"/>
                </a:solidFill>
                <a:latin typeface="Source Sans Pro"/>
                <a:ea typeface="Source Sans Pro"/>
                <a:cs typeface="Source Sans Pro"/>
                <a:sym typeface="Source Sans Pro"/>
              </a:defRPr>
            </a:lvl2pPr>
            <a:lvl3pPr marL="402336" marR="0" lvl="2"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3pPr>
            <a:lvl4pPr marL="630936" marR="0" lvl="3"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4pPr>
            <a:lvl5pPr marL="859536" marR="0" lvl="4"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5pPr>
            <a:lvl6pPr marL="1097280" marR="0" lvl="5" indent="-68580"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6pPr>
            <a:lvl7pPr marL="1353312" marR="0" lvl="6"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7pPr>
            <a:lvl8pPr marL="1581912" marR="0" lvl="7" indent="-57911"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8pPr>
            <a:lvl9pPr marL="1792224" marR="0" lvl="8" indent="-52323"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6" name="Shape 46"/>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
        <p:nvSpPr>
          <p:cNvPr id="49" name="Shape 49"/>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822959" y="822959"/>
            <a:ext cx="3200400" cy="411600"/>
          </a:xfrm>
          <a:prstGeom prst="rect">
            <a:avLst/>
          </a:prstGeom>
          <a:noFill/>
          <a:ln>
            <a:noFill/>
          </a:ln>
        </p:spPr>
        <p:txBody>
          <a:bodyPr lIns="91425" tIns="91425" rIns="91425" bIns="91425" anchor="b"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2000" b="1"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800" b="1"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body" idx="2"/>
          </p:nvPr>
        </p:nvSpPr>
        <p:spPr>
          <a:xfrm>
            <a:off x="819150" y="1276386"/>
            <a:ext cx="3200400" cy="2331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400" b="1" i="0" u="none" strike="noStrike" cap="none">
                <a:solidFill>
                  <a:schemeClr val="dk1"/>
                </a:solidFill>
                <a:latin typeface="Source Sans Pro"/>
                <a:ea typeface="Source Sans Pro"/>
                <a:cs typeface="Source Sans Pro"/>
                <a:sym typeface="Source Sans Pro"/>
              </a:defRPr>
            </a:lvl1pPr>
            <a:lvl2pPr marL="173736" marR="0" lvl="1"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2pPr>
            <a:lvl3pPr marL="402336" marR="0" lvl="2"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81280"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6pPr>
            <a:lvl7pPr marL="1353312" marR="0" lvl="6"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7pPr>
            <a:lvl8pPr marL="1581912" marR="0" lvl="7"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8pPr>
            <a:lvl9pPr marL="1792224" marR="0" lvl="8" indent="-65023"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54" name="Shape 54"/>
          <p:cNvSpPr txBox="1">
            <a:spLocks noGrp="1"/>
          </p:cNvSpPr>
          <p:nvPr>
            <p:ph type="body" idx="3"/>
          </p:nvPr>
        </p:nvSpPr>
        <p:spPr>
          <a:xfrm>
            <a:off x="4700016" y="822959"/>
            <a:ext cx="3200400" cy="411600"/>
          </a:xfrm>
          <a:prstGeom prst="rect">
            <a:avLst/>
          </a:prstGeom>
          <a:noFill/>
          <a:ln>
            <a:noFill/>
          </a:ln>
        </p:spPr>
        <p:txBody>
          <a:bodyPr lIns="91425" tIns="91425" rIns="91425" bIns="91425" anchor="b" anchorCtr="0"/>
          <a:lstStyle>
            <a:lvl1pPr marL="0" marR="0" lvl="0" indent="0" algn="l" rtl="0">
              <a:spcBef>
                <a:spcPts val="800"/>
              </a:spcBef>
              <a:buClr>
                <a:schemeClr val="dk1"/>
              </a:buClr>
              <a:buFont typeface="Arial"/>
              <a:buNone/>
              <a:defRPr sz="14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300"/>
              </a:spcBef>
              <a:buClr>
                <a:schemeClr val="accent2"/>
              </a:buClr>
              <a:buFont typeface="Noto Sans Symbols"/>
              <a:buNone/>
              <a:defRPr sz="2000" b="1" i="0" u="none" strike="noStrike" cap="none">
                <a:solidFill>
                  <a:schemeClr val="dk1"/>
                </a:solidFill>
                <a:latin typeface="Source Sans Pro"/>
                <a:ea typeface="Source Sans Pro"/>
                <a:cs typeface="Source Sans Pro"/>
                <a:sym typeface="Source Sans Pro"/>
              </a:defRPr>
            </a:lvl2pPr>
            <a:lvl3pPr marL="914400" marR="0" lvl="2" indent="0" algn="l" rtl="0">
              <a:spcBef>
                <a:spcPts val="300"/>
              </a:spcBef>
              <a:buClr>
                <a:schemeClr val="accent2"/>
              </a:buClr>
              <a:buFont typeface="Noto Sans Symbols"/>
              <a:buNone/>
              <a:defRPr sz="1800" b="1" i="0" u="none" strike="noStrike" cap="none">
                <a:solidFill>
                  <a:schemeClr val="dk1"/>
                </a:solidFill>
                <a:latin typeface="Source Sans Pro"/>
                <a:ea typeface="Source Sans Pro"/>
                <a:cs typeface="Source Sans Pro"/>
                <a:sym typeface="Source Sans Pro"/>
              </a:defRPr>
            </a:lvl3pPr>
            <a:lvl4pPr marL="1371600" marR="0" lvl="3"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4pPr>
            <a:lvl5pPr marL="1828800" marR="0" lvl="4"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5pPr>
            <a:lvl6pPr marL="2286000" marR="0" lvl="5"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00"/>
              </a:spcBef>
              <a:buClr>
                <a:schemeClr val="accent2"/>
              </a:buClr>
              <a:buFont typeface="Noto Sans Symbols"/>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55" name="Shape 55"/>
          <p:cNvSpPr txBox="1">
            <a:spLocks noGrp="1"/>
          </p:cNvSpPr>
          <p:nvPr>
            <p:ph type="body" idx="4"/>
          </p:nvPr>
        </p:nvSpPr>
        <p:spPr>
          <a:xfrm>
            <a:off x="4700016" y="1276386"/>
            <a:ext cx="3200400" cy="23316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2400" b="1" i="0" u="none" strike="noStrike" cap="none">
                <a:solidFill>
                  <a:schemeClr val="dk1"/>
                </a:solidFill>
                <a:latin typeface="Source Sans Pro"/>
                <a:ea typeface="Source Sans Pro"/>
                <a:cs typeface="Source Sans Pro"/>
                <a:sym typeface="Source Sans Pro"/>
              </a:defRPr>
            </a:lvl1pPr>
            <a:lvl2pPr marL="173736" marR="0" lvl="1" indent="-46736" algn="l" rtl="0">
              <a:spcBef>
                <a:spcPts val="300"/>
              </a:spcBef>
              <a:buClr>
                <a:schemeClr val="accent2"/>
              </a:buClr>
              <a:buSzPct val="100000"/>
              <a:buFont typeface="Noto Sans Symbols"/>
              <a:buChar char="▪"/>
              <a:defRPr sz="2000" b="0" i="0" u="none" strike="noStrike" cap="none">
                <a:solidFill>
                  <a:schemeClr val="dk1"/>
                </a:solidFill>
                <a:latin typeface="Source Sans Pro"/>
                <a:ea typeface="Source Sans Pro"/>
                <a:cs typeface="Source Sans Pro"/>
                <a:sym typeface="Source Sans Pro"/>
              </a:defRPr>
            </a:lvl2pPr>
            <a:lvl3pPr marL="402336" marR="0" lvl="2" indent="-59436" algn="l" rtl="0">
              <a:spcBef>
                <a:spcPts val="300"/>
              </a:spcBef>
              <a:buClr>
                <a:schemeClr val="accent2"/>
              </a:buClr>
              <a:buSzPct val="100000"/>
              <a:buFont typeface="Noto Sans Symbols"/>
              <a:buChar char="▪"/>
              <a:defRPr sz="18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81280"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6pPr>
            <a:lvl7pPr marL="1353312" marR="0" lvl="6"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7pPr>
            <a:lvl8pPr marL="1581912" marR="0" lvl="7" indent="-70611"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8pPr>
            <a:lvl9pPr marL="1792224" marR="0" lvl="8" indent="-65023"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56" name="Shape 56"/>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Shape 58"/>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1" name="Shape 61"/>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Shape 67"/>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ctr" rtl="0">
              <a:lnSpc>
                <a:spcPct val="100000"/>
              </a:lnSpc>
              <a:spcBef>
                <a:spcPts val="0"/>
              </a:spcBef>
              <a:spcAft>
                <a:spcPts val="0"/>
              </a:spcAft>
              <a:buClr>
                <a:srgbClr val="FFFFFF"/>
              </a:buClr>
              <a:buSzPct val="25000"/>
              <a:buFont typeface="Arial"/>
              <a:buNone/>
            </a:pPr>
            <a:fld id="{00000000-1234-1234-1234-123412341234}" type="slidenum">
              <a:rPr lang="en" sz="1650" b="0" i="0" u="none" strike="noStrike" cap="none">
                <a:solidFill>
                  <a:srgbClr val="FFFFFF"/>
                </a:solidFill>
                <a:latin typeface="Arial"/>
                <a:ea typeface="Arial"/>
                <a:cs typeface="Arial"/>
                <a:sym typeface="Arial"/>
              </a:rPr>
              <a:t>‹#›</a:t>
            </a:fld>
            <a:endParaRPr lang="en" sz="165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2381" y="3787975"/>
            <a:ext cx="3574200" cy="1355400"/>
          </a:xfrm>
          <a:custGeom>
            <a:avLst/>
            <a:gdLst/>
            <a:ahLst/>
            <a:cxnLst/>
            <a:rect l="0" t="0" r="0" b="0"/>
            <a:pathLst>
              <a:path w="120000" h="120000" extrusionOk="0">
                <a:moveTo>
                  <a:pt x="79" y="119999"/>
                </a:moveTo>
                <a:lnTo>
                  <a:pt x="0" y="0"/>
                </a:lnTo>
                <a:lnTo>
                  <a:pt x="68674" y="0"/>
                </a:lnTo>
                <a:lnTo>
                  <a:pt x="119999" y="119999"/>
                </a:lnTo>
                <a:lnTo>
                  <a:pt x="79" y="119999"/>
                </a:lnTo>
                <a:close/>
              </a:path>
            </a:pathLst>
          </a:cu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7"/>
          <p:cNvSpPr/>
          <p:nvPr/>
        </p:nvSpPr>
        <p:spPr>
          <a:xfrm>
            <a:off x="-2380" y="3788469"/>
            <a:ext cx="9146400" cy="1355100"/>
          </a:xfrm>
          <a:custGeom>
            <a:avLst/>
            <a:gdLst/>
            <a:ahLst/>
            <a:cxnLst/>
            <a:rect l="0" t="0" r="0" b="0"/>
            <a:pathLst>
              <a:path w="120000" h="120000" extrusionOk="0">
                <a:moveTo>
                  <a:pt x="0" y="120000"/>
                </a:moveTo>
                <a:lnTo>
                  <a:pt x="26779" y="0"/>
                </a:lnTo>
                <a:lnTo>
                  <a:pt x="120000" y="61"/>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 name="Shape 8"/>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 name="Shape 9"/>
          <p:cNvSpPr txBox="1">
            <a:spLocks noGrp="1"/>
          </p:cNvSpPr>
          <p:nvPr>
            <p:ph type="body" idx="1"/>
          </p:nvPr>
        </p:nvSpPr>
        <p:spPr>
          <a:xfrm>
            <a:off x="822959" y="825470"/>
            <a:ext cx="7521000" cy="2685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 name="Shape 10"/>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 name="Shape 12"/>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Shape 99"/>
          <p:cNvSpPr/>
          <p:nvPr/>
        </p:nvSpPr>
        <p:spPr>
          <a:xfrm>
            <a:off x="-2381" y="3787975"/>
            <a:ext cx="3574200" cy="1355400"/>
          </a:xfrm>
          <a:custGeom>
            <a:avLst/>
            <a:gdLst/>
            <a:ahLst/>
            <a:cxnLst/>
            <a:rect l="0" t="0" r="0" b="0"/>
            <a:pathLst>
              <a:path w="120000" h="120000" extrusionOk="0">
                <a:moveTo>
                  <a:pt x="79" y="119999"/>
                </a:moveTo>
                <a:lnTo>
                  <a:pt x="0" y="0"/>
                </a:lnTo>
                <a:lnTo>
                  <a:pt x="68674" y="0"/>
                </a:lnTo>
                <a:lnTo>
                  <a:pt x="119999" y="119999"/>
                </a:lnTo>
                <a:lnTo>
                  <a:pt x="79" y="119999"/>
                </a:lnTo>
                <a:close/>
              </a:path>
            </a:pathLst>
          </a:cu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0" name="Shape 100"/>
          <p:cNvSpPr/>
          <p:nvPr/>
        </p:nvSpPr>
        <p:spPr>
          <a:xfrm>
            <a:off x="-2380" y="3788469"/>
            <a:ext cx="9146400" cy="1355100"/>
          </a:xfrm>
          <a:custGeom>
            <a:avLst/>
            <a:gdLst/>
            <a:ahLst/>
            <a:cxnLst/>
            <a:rect l="0" t="0" r="0" b="0"/>
            <a:pathLst>
              <a:path w="120000" h="120000" extrusionOk="0">
                <a:moveTo>
                  <a:pt x="0" y="120000"/>
                </a:moveTo>
                <a:lnTo>
                  <a:pt x="26779" y="0"/>
                </a:lnTo>
                <a:lnTo>
                  <a:pt x="120000" y="61"/>
                </a:lnTo>
                <a:lnTo>
                  <a:pt x="120000" y="120000"/>
                </a:lnTo>
                <a:lnTo>
                  <a:pt x="0" y="120000"/>
                </a:lnTo>
                <a:close/>
              </a:path>
            </a:pathLst>
          </a:custGeom>
          <a:solidFill>
            <a:schemeClr val="accent3">
              <a:alpha val="80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1" name="Shape 101"/>
          <p:cNvSpPr txBox="1">
            <a:spLocks noGrp="1"/>
          </p:cNvSpPr>
          <p:nvPr>
            <p:ph type="title"/>
          </p:nvPr>
        </p:nvSpPr>
        <p:spPr>
          <a:xfrm>
            <a:off x="822959" y="274319"/>
            <a:ext cx="7521000" cy="411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2" name="Shape 102"/>
          <p:cNvSpPr txBox="1">
            <a:spLocks noGrp="1"/>
          </p:cNvSpPr>
          <p:nvPr>
            <p:ph type="body" idx="1"/>
          </p:nvPr>
        </p:nvSpPr>
        <p:spPr>
          <a:xfrm>
            <a:off x="822959" y="825470"/>
            <a:ext cx="7521000" cy="2685000"/>
          </a:xfrm>
          <a:prstGeom prst="rect">
            <a:avLst/>
          </a:prstGeom>
          <a:noFill/>
          <a:ln>
            <a:noFill/>
          </a:ln>
        </p:spPr>
        <p:txBody>
          <a:bodyPr lIns="91425" tIns="91425" rIns="91425" bIns="91425" anchor="t" anchorCtr="0"/>
          <a:lstStyle>
            <a:lvl1pPr marL="342900" marR="0" lvl="0" indent="-342900" algn="l" rtl="0">
              <a:spcBef>
                <a:spcPts val="80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1pPr>
            <a:lvl2pPr marL="173736" marR="0" lvl="1"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2pPr>
            <a:lvl3pPr marL="402336" marR="0" lvl="2"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3pPr>
            <a:lvl4pPr marL="630936" marR="0" lvl="3"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4pPr>
            <a:lvl5pPr marL="859536" marR="0" lvl="4" indent="-72136" algn="l" rtl="0">
              <a:spcBef>
                <a:spcPts val="300"/>
              </a:spcBef>
              <a:buClr>
                <a:schemeClr val="accent2"/>
              </a:buClr>
              <a:buSzPct val="100000"/>
              <a:buFont typeface="Noto Sans Symbols"/>
              <a:buChar char="▪"/>
              <a:defRPr sz="1600" b="0" i="0" u="none" strike="noStrike" cap="none">
                <a:solidFill>
                  <a:schemeClr val="dk1"/>
                </a:solidFill>
                <a:latin typeface="Source Sans Pro"/>
                <a:ea typeface="Source Sans Pro"/>
                <a:cs typeface="Source Sans Pro"/>
                <a:sym typeface="Source Sans Pro"/>
              </a:defRPr>
            </a:lvl5pPr>
            <a:lvl6pPr marL="1097280" marR="0" lvl="5" indent="-93980"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6pPr>
            <a:lvl7pPr marL="1353312" marR="0" lvl="6"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7pPr>
            <a:lvl8pPr marL="1581912" marR="0" lvl="7" indent="-83311"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8pPr>
            <a:lvl9pPr marL="1792224" marR="0" lvl="8" indent="-77723" algn="l" rtl="0">
              <a:spcBef>
                <a:spcPts val="300"/>
              </a:spcBef>
              <a:buClr>
                <a:schemeClr val="accent2"/>
              </a:buClr>
              <a:buSzPct val="100000"/>
              <a:buFont typeface="Noto Sans Symbols"/>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103" name="Shape 103"/>
          <p:cNvSpPr txBox="1">
            <a:spLocks noGrp="1"/>
          </p:cNvSpPr>
          <p:nvPr>
            <p:ph type="dt" idx="10"/>
          </p:nvPr>
        </p:nvSpPr>
        <p:spPr>
          <a:xfrm rot="-2459877">
            <a:off x="201202" y="4402878"/>
            <a:ext cx="2176265" cy="15098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12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517514" y="4713842"/>
            <a:ext cx="4724400" cy="2058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Font typeface="Arial"/>
              <a:buNone/>
              <a:defRPr sz="1000" b="0" i="0" u="none" strike="noStrike" cap="none">
                <a:solidFill>
                  <a:srgbClr val="FFFFF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Shape 105"/>
          <p:cNvSpPr>
            <a:spLocks noGrp="1"/>
          </p:cNvSpPr>
          <p:nvPr>
            <p:ph type="sldNum" idx="12"/>
          </p:nvPr>
        </p:nvSpPr>
        <p:spPr>
          <a:xfrm>
            <a:off x="8401038" y="4628117"/>
            <a:ext cx="502800" cy="377100"/>
          </a:xfrm>
          <a:prstGeom prst="ellipse">
            <a:avLst/>
          </a:prstGeom>
          <a:noFill/>
          <a:ln w="19050" cap="flat" cmpd="sng">
            <a:solidFill>
              <a:srgbClr val="FFFFFF"/>
            </a:solidFill>
            <a:prstDash val="solid"/>
            <a:round/>
            <a:headEnd type="none" w="med" len="med"/>
            <a:tailEnd type="none" w="med" len="med"/>
          </a:ln>
        </p:spPr>
        <p:txBody>
          <a:bodyPr lIns="9125" tIns="9125" rIns="9125" bIns="9125" anchor="ctr" anchorCtr="0">
            <a:noAutofit/>
          </a:bodyPr>
          <a:lstStyle/>
          <a:p>
            <a:pPr marL="0" marR="0" lvl="0" indent="0" algn="r" rtl="0">
              <a:lnSpc>
                <a:spcPct val="100000"/>
              </a:lnSpc>
              <a:spcBef>
                <a:spcPts val="0"/>
              </a:spcBef>
              <a:spcAft>
                <a:spcPts val="0"/>
              </a:spcAft>
              <a:buClr>
                <a:schemeClr val="dk2"/>
              </a:buClr>
              <a:buSzPct val="25000"/>
              <a:buFont typeface="Proxima Nova"/>
              <a:buNone/>
            </a:pPr>
            <a:fld id="{00000000-1234-1234-1234-123412341234}" type="slidenum">
              <a:rPr lang="en" sz="1000" b="0" i="0" u="none" strike="noStrike" cap="none">
                <a:solidFill>
                  <a:schemeClr val="dk2"/>
                </a:solidFill>
                <a:latin typeface="Proxima Nova"/>
                <a:ea typeface="Proxima Nova"/>
                <a:cs typeface="Proxima Nova"/>
                <a:sym typeface="Proxima Nova"/>
              </a:rPr>
              <a:t>‹#›</a:t>
            </a:fld>
            <a:endParaRPr lang="en" sz="1000" b="0" i="0" u="none" strike="noStrike" cap="none">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9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61500" y="3061142"/>
            <a:ext cx="7722000" cy="733500"/>
          </a:xfrm>
          <a:prstGeom prst="rect">
            <a:avLst/>
          </a:prstGeom>
          <a:noFill/>
          <a:ln>
            <a:noFill/>
          </a:ln>
        </p:spPr>
        <p:txBody>
          <a:bodyPr lIns="91425" tIns="91425" rIns="91425" bIns="91425" anchor="t" anchorCtr="0">
            <a:noAutofit/>
          </a:bodyPr>
          <a:lstStyle/>
          <a:p>
            <a:pPr marL="342900" marR="0" lvl="0" indent="-342900" algn="ctr" rtl="0">
              <a:spcBef>
                <a:spcPts val="0"/>
              </a:spcBef>
              <a:buClr>
                <a:srgbClr val="08A1D9"/>
              </a:buClr>
              <a:buSzPct val="25000"/>
              <a:buFont typeface="Arial"/>
              <a:buNone/>
            </a:pPr>
            <a:r>
              <a:rPr lang="en" sz="3600" b="1" i="0" u="none" strike="noStrike" cap="none">
                <a:solidFill>
                  <a:srgbClr val="08A1D9"/>
                </a:solidFill>
                <a:latin typeface="Source Sans Pro"/>
                <a:ea typeface="Source Sans Pro"/>
                <a:cs typeface="Source Sans Pro"/>
                <a:sym typeface="Source Sans Pro"/>
              </a:rPr>
              <a:t>Open Data i</a:t>
            </a:r>
            <a:r>
              <a:rPr lang="en" sz="3600">
                <a:solidFill>
                  <a:srgbClr val="08A1D9"/>
                </a:solidFill>
              </a:rPr>
              <a:t>n Scottsdale</a:t>
            </a:r>
          </a:p>
        </p:txBody>
      </p:sp>
      <p:sp>
        <p:nvSpPr>
          <p:cNvPr id="198" name="Shape 198"/>
          <p:cNvSpPr/>
          <p:nvPr/>
        </p:nvSpPr>
        <p:spPr>
          <a:xfrm>
            <a:off x="4479667" y="2417861"/>
            <a:ext cx="184666"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pic>
        <p:nvPicPr>
          <p:cNvPr id="199" name="Shape 199"/>
          <p:cNvPicPr preferRelativeResize="0"/>
          <p:nvPr/>
        </p:nvPicPr>
        <p:blipFill>
          <a:blip r:embed="rId3">
            <a:alphaModFix/>
          </a:blip>
          <a:stretch>
            <a:fillRect/>
          </a:stretch>
        </p:blipFill>
        <p:spPr>
          <a:xfrm>
            <a:off x="2636787" y="158322"/>
            <a:ext cx="3870433" cy="290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4819200" y="764250"/>
            <a:ext cx="4324800" cy="3416400"/>
          </a:xfrm>
          <a:prstGeom prst="rect">
            <a:avLst/>
          </a:prstGeom>
        </p:spPr>
        <p:txBody>
          <a:bodyPr lIns="91425" tIns="91425" rIns="91425" bIns="91425" anchor="t" anchorCtr="0">
            <a:noAutofit/>
          </a:bodyPr>
          <a:lstStyle/>
          <a:p>
            <a:pPr marL="0" lvl="0">
              <a:spcBef>
                <a:spcPts val="0"/>
              </a:spcBef>
              <a:buClr>
                <a:srgbClr val="000000"/>
              </a:buClr>
              <a:buSzPct val="25000"/>
              <a:buFont typeface="Arial"/>
              <a:buNone/>
            </a:pPr>
            <a:endParaRPr sz="2100" b="0">
              <a:solidFill>
                <a:srgbClr val="000000"/>
              </a:solidFill>
            </a:endParaRPr>
          </a:p>
          <a:p>
            <a:pPr marL="285750" lvl="0" indent="-292100">
              <a:spcBef>
                <a:spcPts val="0"/>
              </a:spcBef>
              <a:buClr>
                <a:srgbClr val="000000"/>
              </a:buClr>
              <a:buSzPct val="100000"/>
              <a:buFont typeface="Source Sans Pro"/>
              <a:buChar char="•"/>
            </a:pPr>
            <a:r>
              <a:rPr lang="en" sz="2100" b="0">
                <a:solidFill>
                  <a:srgbClr val="000000"/>
                </a:solidFill>
              </a:rPr>
              <a:t>Created by CfA brigade in Charlotte </a:t>
            </a:r>
          </a:p>
          <a:p>
            <a:pPr marL="285750" lvl="0" indent="-292100">
              <a:spcBef>
                <a:spcPts val="0"/>
              </a:spcBef>
              <a:buClr>
                <a:srgbClr val="000000"/>
              </a:buClr>
              <a:buSzPct val="100000"/>
              <a:buFont typeface="Source Sans Pro"/>
              <a:buChar char="•"/>
            </a:pPr>
            <a:r>
              <a:rPr lang="en" sz="2100" b="0">
                <a:solidFill>
                  <a:srgbClr val="000000"/>
                </a:solidFill>
              </a:rPr>
              <a:t>Uses open data to create a one-stop-shop for </a:t>
            </a:r>
            <a:r>
              <a:rPr lang="en" sz="2100" b="0" i="1" u="sng">
                <a:solidFill>
                  <a:srgbClr val="000000"/>
                </a:solidFill>
              </a:rPr>
              <a:t>non-emergency events </a:t>
            </a:r>
            <a:r>
              <a:rPr lang="en" sz="2100" b="0">
                <a:solidFill>
                  <a:srgbClr val="000000"/>
                </a:solidFill>
              </a:rPr>
              <a:t>(foreclosures, new restaurants, etc.)</a:t>
            </a:r>
          </a:p>
          <a:p>
            <a:pPr marL="285750" lvl="0" indent="-292100">
              <a:spcBef>
                <a:spcPts val="0"/>
              </a:spcBef>
              <a:buClr>
                <a:srgbClr val="000000"/>
              </a:buClr>
              <a:buSzPct val="100000"/>
              <a:buFont typeface="Source Sans Pro"/>
              <a:buChar char="•"/>
            </a:pPr>
            <a:r>
              <a:rPr lang="en" sz="2100" b="0">
                <a:solidFill>
                  <a:srgbClr val="000000"/>
                </a:solidFill>
              </a:rPr>
              <a:t>Expanding to cities nationwide </a:t>
            </a:r>
          </a:p>
          <a:p>
            <a:pPr lvl="0">
              <a:spcBef>
                <a:spcPts val="0"/>
              </a:spcBef>
              <a:buNone/>
            </a:pPr>
            <a:endParaRPr b="0"/>
          </a:p>
        </p:txBody>
      </p:sp>
      <p:pic>
        <p:nvPicPr>
          <p:cNvPr id="255" name="Shape 255" descr="Screen Shot 2015-07-09 at 11.23.22 AM.png"/>
          <p:cNvPicPr preferRelativeResize="0"/>
          <p:nvPr/>
        </p:nvPicPr>
        <p:blipFill rotWithShape="1">
          <a:blip r:embed="rId3">
            <a:alphaModFix/>
          </a:blip>
          <a:srcRect/>
          <a:stretch/>
        </p:blipFill>
        <p:spPr>
          <a:xfrm>
            <a:off x="311700" y="1340256"/>
            <a:ext cx="4507500" cy="2992800"/>
          </a:xfrm>
          <a:prstGeom prst="rect">
            <a:avLst/>
          </a:prstGeom>
          <a:noFill/>
          <a:ln>
            <a:noFill/>
          </a:ln>
        </p:spPr>
      </p:pic>
      <p:sp>
        <p:nvSpPr>
          <p:cNvPr id="256" name="Shape 256"/>
          <p:cNvSpPr txBox="1">
            <a:spLocks noGrp="1"/>
          </p:cNvSpPr>
          <p:nvPr>
            <p:ph type="title"/>
          </p:nvPr>
        </p:nvSpPr>
        <p:spPr>
          <a:xfrm>
            <a:off x="259154" y="294655"/>
            <a:ext cx="8520600" cy="801000"/>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Source Sans Pro"/>
              <a:buNone/>
            </a:pPr>
            <a:r>
              <a:rPr lang="en" sz="3400">
                <a:solidFill>
                  <a:srgbClr val="08A1D9"/>
                </a:solidFill>
              </a:rPr>
              <a:t>CITIGRAM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subTitle" idx="1"/>
          </p:nvPr>
        </p:nvSpPr>
        <p:spPr>
          <a:xfrm rot="-1989185">
            <a:off x="1171485" y="1364854"/>
            <a:ext cx="6507667" cy="205025"/>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Arial"/>
              <a:buNone/>
            </a:pPr>
            <a:r>
              <a:rPr lang="en" sz="3600" b="1" i="0" u="none" strike="noStrike" cap="none">
                <a:solidFill>
                  <a:srgbClr val="08A1D9"/>
                </a:solidFill>
                <a:latin typeface="Source Sans Pro"/>
                <a:ea typeface="Source Sans Pro"/>
                <a:cs typeface="Source Sans Pro"/>
                <a:sym typeface="Source Sans Pro"/>
              </a:rPr>
              <a:t>OPEN DATA </a:t>
            </a:r>
            <a:r>
              <a:rPr lang="en" sz="3600" b="1">
                <a:solidFill>
                  <a:srgbClr val="08A1D9"/>
                </a:solidFill>
              </a:rPr>
              <a:t>RESOLUTION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2352"/>
              <a:buFont typeface="Arial"/>
              <a:buNone/>
            </a:pPr>
            <a:r>
              <a:rPr lang="en" sz="3400">
                <a:solidFill>
                  <a:schemeClr val="accent3"/>
                </a:solidFill>
              </a:rPr>
              <a:t>WHY AN OPEN DATA POLICY? </a:t>
            </a:r>
          </a:p>
          <a:p>
            <a:pPr lvl="0">
              <a:spcBef>
                <a:spcPts val="0"/>
              </a:spcBef>
              <a:buNone/>
            </a:pPr>
            <a:endParaRPr/>
          </a:p>
        </p:txBody>
      </p:sp>
      <p:sp>
        <p:nvSpPr>
          <p:cNvPr id="267" name="Shape 267"/>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marL="520700" lvl="0" indent="-444500" rtl="0">
              <a:spcBef>
                <a:spcPts val="0"/>
              </a:spcBef>
              <a:buSzPct val="100000"/>
              <a:buChar char="•"/>
            </a:pPr>
            <a:r>
              <a:rPr lang="en" sz="2400" b="0" dirty="0"/>
              <a:t>Policy maximizes </a:t>
            </a:r>
            <a:r>
              <a:rPr lang="en" sz="2400" b="0" dirty="0" smtClean="0"/>
              <a:t>potential</a:t>
            </a:r>
            <a:endParaRPr lang="en" sz="2400" b="0" dirty="0"/>
          </a:p>
          <a:p>
            <a:pPr lvl="3" rtl="0">
              <a:spcBef>
                <a:spcPts val="0"/>
              </a:spcBef>
              <a:buSzPct val="100000"/>
            </a:pPr>
            <a:r>
              <a:rPr lang="en-US" sz="2400" dirty="0" smtClean="0"/>
              <a:t>     </a:t>
            </a:r>
            <a:r>
              <a:rPr lang="en" sz="2400" dirty="0" smtClean="0"/>
              <a:t>Structure</a:t>
            </a:r>
            <a:r>
              <a:rPr lang="en" sz="2400" dirty="0"/>
              <a:t>: clarifies internal responsibilities </a:t>
            </a:r>
          </a:p>
          <a:p>
            <a:pPr lvl="3" rtl="0">
              <a:spcBef>
                <a:spcPts val="0"/>
              </a:spcBef>
              <a:buSzPct val="100000"/>
            </a:pPr>
            <a:r>
              <a:rPr lang="en-US" sz="2400" dirty="0" smtClean="0"/>
              <a:t>     </a:t>
            </a:r>
            <a:r>
              <a:rPr lang="en" sz="2400" dirty="0" smtClean="0"/>
              <a:t>Accountability</a:t>
            </a:r>
            <a:r>
              <a:rPr lang="en" sz="2400" dirty="0"/>
              <a:t>: creates accountability for data quality</a:t>
            </a:r>
          </a:p>
          <a:p>
            <a:pPr lvl="3" rtl="0">
              <a:spcBef>
                <a:spcPts val="0"/>
              </a:spcBef>
              <a:buSzPct val="100000"/>
            </a:pPr>
            <a:r>
              <a:rPr lang="en-US" sz="2400" dirty="0" smtClean="0"/>
              <a:t>     </a:t>
            </a:r>
            <a:r>
              <a:rPr lang="en" sz="2400" dirty="0" smtClean="0"/>
              <a:t>Sustainability</a:t>
            </a:r>
            <a:r>
              <a:rPr lang="en" sz="2400" dirty="0"/>
              <a:t>: ensures sustained commitment </a:t>
            </a:r>
          </a:p>
          <a:p>
            <a:pPr lvl="3" rtl="0">
              <a:spcBef>
                <a:spcPts val="0"/>
              </a:spcBef>
              <a:buSzPct val="100000"/>
            </a:pPr>
            <a:r>
              <a:rPr lang="en-US" sz="2400" dirty="0" smtClean="0"/>
              <a:t>     </a:t>
            </a:r>
            <a:r>
              <a:rPr lang="en" sz="2400" dirty="0" smtClean="0"/>
              <a:t>Participation</a:t>
            </a:r>
            <a:r>
              <a:rPr lang="en" sz="2400" dirty="0"/>
              <a:t>: creates a regular, official space for public </a:t>
            </a:r>
            <a:r>
              <a:rPr lang="en-US" sz="2400" dirty="0" smtClean="0"/>
              <a:t> </a:t>
            </a:r>
            <a:r>
              <a:rPr lang="en" sz="2400" dirty="0" smtClean="0"/>
              <a:t>participation </a:t>
            </a:r>
            <a:endParaRPr lang="en" sz="2400" dirty="0"/>
          </a:p>
          <a:p>
            <a:pPr marL="0" marR="0" lvl="0" indent="0" algn="l" rtl="0">
              <a:lnSpc>
                <a:spcPct val="100000"/>
              </a:lnSpc>
              <a:spcBef>
                <a:spcPts val="0"/>
              </a:spcBef>
              <a:spcAft>
                <a:spcPts val="0"/>
              </a:spcAft>
              <a:buNone/>
            </a:pPr>
            <a:endParaRPr sz="2600" b="0" dirty="0"/>
          </a:p>
          <a:p>
            <a:pPr lvl="0" rtl="0">
              <a:spcBef>
                <a:spcPts val="0"/>
              </a:spcBef>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2352"/>
              <a:buFont typeface="Arial"/>
              <a:buNone/>
            </a:pPr>
            <a:r>
              <a:rPr lang="en" sz="3400">
                <a:solidFill>
                  <a:schemeClr val="accent3"/>
                </a:solidFill>
              </a:rPr>
              <a:t>SUNLIGHT’S OPEN DATA POLICY GUIDELINES</a:t>
            </a:r>
          </a:p>
          <a:p>
            <a:pPr lvl="0">
              <a:spcBef>
                <a:spcPts val="0"/>
              </a:spcBef>
              <a:buNone/>
            </a:pPr>
            <a:endParaRPr/>
          </a:p>
        </p:txBody>
      </p:sp>
      <p:sp>
        <p:nvSpPr>
          <p:cNvPr id="273" name="Shape 273"/>
          <p:cNvSpPr txBox="1">
            <a:spLocks noGrp="1"/>
          </p:cNvSpPr>
          <p:nvPr>
            <p:ph type="body" idx="1"/>
          </p:nvPr>
        </p:nvSpPr>
        <p:spPr>
          <a:xfrm>
            <a:off x="311700" y="1152475"/>
            <a:ext cx="3859800" cy="3289500"/>
          </a:xfrm>
          <a:prstGeom prst="rect">
            <a:avLst/>
          </a:prstGeom>
        </p:spPr>
        <p:txBody>
          <a:bodyPr lIns="91425" tIns="91425" rIns="91425" bIns="91425" anchor="t" anchorCtr="0">
            <a:noAutofit/>
          </a:bodyPr>
          <a:lstStyle/>
          <a:p>
            <a:pPr marL="0" lvl="0" rtl="0">
              <a:spcBef>
                <a:spcPts val="0"/>
              </a:spcBef>
              <a:buNone/>
            </a:pPr>
            <a:r>
              <a:rPr lang="en" sz="2200" b="0" dirty="0"/>
              <a:t>31 provisions in our guidelines spelling out:</a:t>
            </a:r>
            <a:br>
              <a:rPr lang="en" sz="2200" b="0" dirty="0"/>
            </a:br>
            <a:endParaRPr lang="en" sz="2200" b="0" dirty="0"/>
          </a:p>
          <a:p>
            <a:pPr lvl="2" rtl="0">
              <a:spcBef>
                <a:spcPts val="0"/>
              </a:spcBef>
              <a:buSzPct val="100000"/>
            </a:pPr>
            <a:r>
              <a:rPr lang="en-US" sz="2200" b="0" dirty="0" smtClean="0"/>
              <a:t>     </a:t>
            </a:r>
            <a:r>
              <a:rPr lang="en" sz="2200" b="0" dirty="0" smtClean="0"/>
              <a:t>What </a:t>
            </a:r>
            <a:r>
              <a:rPr lang="en" sz="2200" b="0" dirty="0"/>
              <a:t>data should be made public</a:t>
            </a:r>
          </a:p>
          <a:p>
            <a:pPr lvl="2" rtl="0">
              <a:spcBef>
                <a:spcPts val="0"/>
              </a:spcBef>
              <a:buSzPct val="100000"/>
            </a:pPr>
            <a:r>
              <a:rPr lang="en-US" sz="2200" b="0" dirty="0" smtClean="0"/>
              <a:t>     </a:t>
            </a:r>
            <a:r>
              <a:rPr lang="en" sz="2200" b="0" dirty="0" smtClean="0"/>
              <a:t>How </a:t>
            </a:r>
            <a:r>
              <a:rPr lang="en" sz="2200" b="0" dirty="0"/>
              <a:t>to make data public</a:t>
            </a:r>
          </a:p>
          <a:p>
            <a:pPr lvl="2" rtl="0">
              <a:spcBef>
                <a:spcPts val="0"/>
              </a:spcBef>
              <a:buSzPct val="100000"/>
            </a:pPr>
            <a:r>
              <a:rPr lang="en-US" sz="2200" b="0" dirty="0" smtClean="0"/>
              <a:t>     </a:t>
            </a:r>
            <a:r>
              <a:rPr lang="en" sz="2200" b="0" dirty="0" smtClean="0"/>
              <a:t>How </a:t>
            </a:r>
            <a:r>
              <a:rPr lang="en" sz="2200" b="0" dirty="0"/>
              <a:t>to implement policy </a:t>
            </a:r>
          </a:p>
          <a:p>
            <a:pPr marL="0" lvl="0">
              <a:lnSpc>
                <a:spcPct val="115000"/>
              </a:lnSpc>
              <a:spcBef>
                <a:spcPts val="0"/>
              </a:spcBef>
              <a:buNone/>
            </a:pPr>
            <a:endParaRPr sz="2400" b="0" dirty="0"/>
          </a:p>
        </p:txBody>
      </p:sp>
      <p:pic>
        <p:nvPicPr>
          <p:cNvPr id="274" name="Shape 274" descr="New guidelines.png"/>
          <p:cNvPicPr preferRelativeResize="0"/>
          <p:nvPr/>
        </p:nvPicPr>
        <p:blipFill rotWithShape="1">
          <a:blip r:embed="rId3">
            <a:alphaModFix/>
          </a:blip>
          <a:srcRect/>
          <a:stretch/>
        </p:blipFill>
        <p:spPr>
          <a:xfrm>
            <a:off x="4278296" y="1152471"/>
            <a:ext cx="4554000" cy="3174300"/>
          </a:xfrm>
          <a:prstGeom prst="rect">
            <a:avLst/>
          </a:prstGeom>
          <a:noFill/>
          <a:ln>
            <a:noFill/>
          </a:ln>
        </p:spPr>
      </p:pic>
      <p:pic>
        <p:nvPicPr>
          <p:cNvPr id="275" name="Shape 275"/>
          <p:cNvPicPr preferRelativeResize="0"/>
          <p:nvPr/>
        </p:nvPicPr>
        <p:blipFill rotWithShape="1">
          <a:blip r:embed="rId4">
            <a:alphaModFix/>
          </a:blip>
          <a:srcRect/>
          <a:stretch/>
        </p:blipFill>
        <p:spPr>
          <a:xfrm>
            <a:off x="6794949" y="3396175"/>
            <a:ext cx="2037300" cy="146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270275"/>
            <a:ext cx="8520600" cy="572700"/>
          </a:xfrm>
          <a:prstGeom prst="rect">
            <a:avLst/>
          </a:prstGeom>
        </p:spPr>
        <p:txBody>
          <a:bodyPr lIns="91425" tIns="91425" rIns="91425" bIns="91425" anchor="t" anchorCtr="0">
            <a:noAutofit/>
          </a:bodyPr>
          <a:lstStyle/>
          <a:p>
            <a:pPr lvl="0">
              <a:spcBef>
                <a:spcPts val="0"/>
              </a:spcBef>
              <a:buClr>
                <a:schemeClr val="dk1"/>
              </a:buClr>
              <a:buSzPct val="32352"/>
              <a:buFont typeface="Arial"/>
              <a:buNone/>
            </a:pPr>
            <a:r>
              <a:rPr lang="en" sz="3400">
                <a:solidFill>
                  <a:schemeClr val="accent3"/>
                </a:solidFill>
              </a:rPr>
              <a:t>OPEN DATA POLICIES- JULY 2016</a:t>
            </a:r>
          </a:p>
          <a:p>
            <a:pPr lvl="0">
              <a:spcBef>
                <a:spcPts val="0"/>
              </a:spcBef>
              <a:buNone/>
            </a:pPr>
            <a:endParaRPr/>
          </a:p>
        </p:txBody>
      </p:sp>
      <p:pic>
        <p:nvPicPr>
          <p:cNvPr id="281" name="Shape 281"/>
          <p:cNvPicPr preferRelativeResize="0"/>
          <p:nvPr/>
        </p:nvPicPr>
        <p:blipFill>
          <a:blip r:embed="rId3">
            <a:alphaModFix/>
          </a:blip>
          <a:stretch>
            <a:fillRect/>
          </a:stretch>
        </p:blipFill>
        <p:spPr>
          <a:xfrm>
            <a:off x="1322712" y="1131875"/>
            <a:ext cx="6829425" cy="345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accent3"/>
              </a:buClr>
              <a:buSzPct val="25000"/>
              <a:buFont typeface="Source Sans Pro"/>
              <a:buNone/>
            </a:pPr>
            <a:r>
              <a:rPr lang="en" sz="3400">
                <a:solidFill>
                  <a:schemeClr val="accent3"/>
                </a:solidFill>
              </a:rPr>
              <a:t>SCOTTSDALE’S OPEN DATA RESOLUTION</a:t>
            </a:r>
          </a:p>
          <a:p>
            <a:pPr lvl="0">
              <a:spcBef>
                <a:spcPts val="0"/>
              </a:spcBef>
              <a:buNone/>
            </a:pPr>
            <a:endParaRPr/>
          </a:p>
        </p:txBody>
      </p:sp>
      <p:sp>
        <p:nvSpPr>
          <p:cNvPr id="287" name="Shape 2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20700" lvl="0" indent="-457200" rtl="0">
              <a:spcBef>
                <a:spcPts val="0"/>
              </a:spcBef>
              <a:buSzPct val="100000"/>
              <a:buChar char="•"/>
            </a:pPr>
            <a:r>
              <a:rPr lang="en" sz="2600" b="0"/>
              <a:t>Establishes open data program </a:t>
            </a:r>
          </a:p>
          <a:p>
            <a:pPr marL="520700" lvl="0" indent="-457200" rtl="0">
              <a:spcBef>
                <a:spcPts val="0"/>
              </a:spcBef>
              <a:buSzPct val="100000"/>
              <a:buChar char="•"/>
            </a:pPr>
            <a:r>
              <a:rPr lang="en" sz="2600" b="0"/>
              <a:t>Makes public information open by default </a:t>
            </a:r>
          </a:p>
          <a:p>
            <a:pPr marL="520700" lvl="0" indent="-457200" rtl="0">
              <a:spcBef>
                <a:spcPts val="0"/>
              </a:spcBef>
              <a:buSzPct val="100000"/>
              <a:buChar char="•"/>
            </a:pPr>
            <a:r>
              <a:rPr lang="en" sz="2600" b="0"/>
              <a:t>Establishes an Open Data Portal </a:t>
            </a:r>
          </a:p>
          <a:p>
            <a:pPr marL="520700" lvl="0" indent="-457200" rtl="0">
              <a:spcBef>
                <a:spcPts val="0"/>
              </a:spcBef>
              <a:buSzPct val="100000"/>
              <a:buChar char="•"/>
            </a:pPr>
            <a:r>
              <a:rPr lang="en" sz="2600" b="0"/>
              <a:t>Requires a report and review </a:t>
            </a:r>
          </a:p>
          <a:p>
            <a:pPr marL="520700" lvl="0" indent="-457200" rtl="0">
              <a:spcBef>
                <a:spcPts val="0"/>
              </a:spcBef>
              <a:buSzPct val="100000"/>
              <a:buChar char="•"/>
            </a:pPr>
            <a:r>
              <a:rPr lang="en" sz="2600" b="0"/>
              <a:t>Safeguards sensitive information </a:t>
            </a:r>
          </a:p>
          <a:p>
            <a:pPr marL="520700" lvl="0" indent="-457200">
              <a:spcBef>
                <a:spcPts val="0"/>
              </a:spcBef>
              <a:buSzPct val="100000"/>
              <a:buChar char="•"/>
            </a:pPr>
            <a:r>
              <a:rPr lang="en" sz="2600" b="0"/>
              <a:t>Creates a process for developing open data governance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subTitle" idx="1"/>
          </p:nvPr>
        </p:nvSpPr>
        <p:spPr>
          <a:xfrm rot="-1989185">
            <a:off x="1171485" y="1364854"/>
            <a:ext cx="6507667" cy="205025"/>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Arial"/>
              <a:buNone/>
            </a:pPr>
            <a:r>
              <a:rPr lang="en" sz="3600" b="1" i="0" u="none" strike="noStrike" cap="none">
                <a:solidFill>
                  <a:srgbClr val="08A1D9"/>
                </a:solidFill>
                <a:latin typeface="Source Sans Pro"/>
                <a:ea typeface="Source Sans Pro"/>
                <a:cs typeface="Source Sans Pro"/>
                <a:sym typeface="Source Sans Pro"/>
              </a:rPr>
              <a:t>OPEN DATA G</a:t>
            </a:r>
            <a:r>
              <a:rPr lang="en" sz="3600" b="1">
                <a:solidFill>
                  <a:srgbClr val="08A1D9"/>
                </a:solidFill>
              </a:rPr>
              <a:t>OVERNANCE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400">
                <a:solidFill>
                  <a:schemeClr val="accent3"/>
                </a:solidFill>
              </a:rPr>
              <a:t>WHAT DO WE MEAN BY DATA GOVERNANCE?</a:t>
            </a:r>
          </a:p>
        </p:txBody>
      </p:sp>
      <p:sp>
        <p:nvSpPr>
          <p:cNvPr id="298" name="Shape 298"/>
          <p:cNvSpPr txBox="1">
            <a:spLocks noGrp="1"/>
          </p:cNvSpPr>
          <p:nvPr>
            <p:ph type="body" idx="1"/>
          </p:nvPr>
        </p:nvSpPr>
        <p:spPr>
          <a:xfrm>
            <a:off x="311700" y="997875"/>
            <a:ext cx="8520600" cy="3340200"/>
          </a:xfrm>
          <a:prstGeom prst="rect">
            <a:avLst/>
          </a:prstGeom>
          <a:noFill/>
          <a:ln>
            <a:noFill/>
          </a:ln>
        </p:spPr>
        <p:txBody>
          <a:bodyPr lIns="91425" tIns="91425" rIns="91425" bIns="91425" anchor="t" anchorCtr="0">
            <a:noAutofit/>
          </a:bodyPr>
          <a:lstStyle/>
          <a:p>
            <a:pPr marL="520700" marR="0" lvl="0" indent="-457200" algn="l" rtl="0">
              <a:spcBef>
                <a:spcPts val="0"/>
              </a:spcBef>
              <a:spcAft>
                <a:spcPts val="0"/>
              </a:spcAft>
              <a:buClr>
                <a:schemeClr val="dk1"/>
              </a:buClr>
              <a:buSzPct val="100000"/>
              <a:buFont typeface="Arial"/>
              <a:buChar char="●"/>
            </a:pPr>
            <a:r>
              <a:rPr lang="en" sz="2600" b="0">
                <a:highlight>
                  <a:srgbClr val="FFFFFF"/>
                </a:highlight>
              </a:rPr>
              <a:t>Vision</a:t>
            </a:r>
          </a:p>
          <a:p>
            <a:pPr marL="520700" marR="0" lvl="0" indent="-457200" algn="l" rtl="0">
              <a:spcBef>
                <a:spcPts val="0"/>
              </a:spcBef>
              <a:spcAft>
                <a:spcPts val="0"/>
              </a:spcAft>
              <a:buClr>
                <a:schemeClr val="dk1"/>
              </a:buClr>
              <a:buSzPct val="100000"/>
              <a:buFont typeface="Arial"/>
              <a:buChar char="●"/>
            </a:pPr>
            <a:r>
              <a:rPr lang="en" sz="2600" b="0">
                <a:highlight>
                  <a:srgbClr val="FFFFFF"/>
                </a:highlight>
              </a:rPr>
              <a:t>People:</a:t>
            </a:r>
          </a:p>
          <a:p>
            <a:pPr marR="0" lvl="4" algn="l" rtl="0">
              <a:spcBef>
                <a:spcPts val="0"/>
              </a:spcBef>
              <a:spcAft>
                <a:spcPts val="0"/>
              </a:spcAft>
              <a:buClr>
                <a:srgbClr val="000000"/>
              </a:buClr>
              <a:buSzPct val="100000"/>
              <a:buFont typeface="Arial"/>
            </a:pPr>
            <a:r>
              <a:rPr lang="en" sz="2600">
                <a:highlight>
                  <a:srgbClr val="FFFFFF"/>
                </a:highlight>
              </a:rPr>
              <a:t>  Leadership</a:t>
            </a:r>
          </a:p>
          <a:p>
            <a:pPr marR="0" lvl="4" algn="l" rtl="0">
              <a:spcBef>
                <a:spcPts val="0"/>
              </a:spcBef>
              <a:spcAft>
                <a:spcPts val="0"/>
              </a:spcAft>
              <a:buClr>
                <a:srgbClr val="000000"/>
              </a:buClr>
              <a:buSzPct val="100000"/>
            </a:pPr>
            <a:r>
              <a:rPr lang="en" sz="2600">
                <a:highlight>
                  <a:srgbClr val="FFFFFF"/>
                </a:highlight>
              </a:rPr>
              <a:t>  Data coordinators</a:t>
            </a:r>
          </a:p>
          <a:p>
            <a:pPr marR="0" lvl="4" algn="l" rtl="0">
              <a:spcBef>
                <a:spcPts val="0"/>
              </a:spcBef>
              <a:spcAft>
                <a:spcPts val="0"/>
              </a:spcAft>
              <a:buClr>
                <a:srgbClr val="000000"/>
              </a:buClr>
              <a:buSzPct val="100000"/>
            </a:pPr>
            <a:r>
              <a:rPr lang="en" sz="2600">
                <a:highlight>
                  <a:srgbClr val="FFFFFF"/>
                </a:highlight>
              </a:rPr>
              <a:t>  Community</a:t>
            </a:r>
          </a:p>
          <a:p>
            <a:pPr marL="520700" marR="0" lvl="0" indent="-457200" algn="l" rtl="0">
              <a:spcBef>
                <a:spcPts val="0"/>
              </a:spcBef>
              <a:spcAft>
                <a:spcPts val="0"/>
              </a:spcAft>
              <a:buClr>
                <a:schemeClr val="dk1"/>
              </a:buClr>
              <a:buSzPct val="100000"/>
              <a:buFont typeface="Arial"/>
              <a:buChar char="●"/>
            </a:pPr>
            <a:r>
              <a:rPr lang="en" sz="2600" b="0">
                <a:highlight>
                  <a:srgbClr val="FFFFFF"/>
                </a:highlight>
              </a:rPr>
              <a:t>Sustainable process</a:t>
            </a:r>
          </a:p>
          <a:p>
            <a:pPr marL="0" marR="0" lvl="0" algn="l" rtl="0">
              <a:spcBef>
                <a:spcPts val="0"/>
              </a:spcBef>
              <a:spcAft>
                <a:spcPts val="0"/>
              </a:spcAft>
              <a:buNone/>
            </a:pPr>
            <a:endParaRPr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51804" y="362280"/>
            <a:ext cx="8520600" cy="801000"/>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Source Sans Pro"/>
              <a:buNone/>
            </a:pPr>
            <a:r>
              <a:rPr lang="en" sz="3400">
                <a:solidFill>
                  <a:srgbClr val="08A1D9"/>
                </a:solidFill>
              </a:rPr>
              <a:t>COMPONENTS OF A GOVERNANCE GUIDE</a:t>
            </a:r>
          </a:p>
        </p:txBody>
      </p:sp>
      <p:pic>
        <p:nvPicPr>
          <p:cNvPr id="304" name="Shape 304"/>
          <p:cNvPicPr preferRelativeResize="0"/>
          <p:nvPr/>
        </p:nvPicPr>
        <p:blipFill>
          <a:blip r:embed="rId3">
            <a:alphaModFix/>
          </a:blip>
          <a:stretch>
            <a:fillRect/>
          </a:stretch>
        </p:blipFill>
        <p:spPr>
          <a:xfrm>
            <a:off x="-27825" y="1111925"/>
            <a:ext cx="9143999" cy="22275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362349" y="933524"/>
            <a:ext cx="2987349" cy="4170324"/>
          </a:xfrm>
          <a:prstGeom prst="rect">
            <a:avLst/>
          </a:prstGeom>
          <a:noFill/>
          <a:ln>
            <a:noFill/>
          </a:ln>
        </p:spPr>
      </p:pic>
      <p:pic>
        <p:nvPicPr>
          <p:cNvPr id="310" name="Shape 310"/>
          <p:cNvPicPr preferRelativeResize="0"/>
          <p:nvPr/>
        </p:nvPicPr>
        <p:blipFill>
          <a:blip r:embed="rId4">
            <a:alphaModFix/>
          </a:blip>
          <a:stretch>
            <a:fillRect/>
          </a:stretch>
        </p:blipFill>
        <p:spPr>
          <a:xfrm>
            <a:off x="4125775" y="973187"/>
            <a:ext cx="3611275" cy="4091000"/>
          </a:xfrm>
          <a:prstGeom prst="rect">
            <a:avLst/>
          </a:prstGeom>
          <a:noFill/>
          <a:ln>
            <a:noFill/>
          </a:ln>
        </p:spPr>
      </p:pic>
      <p:pic>
        <p:nvPicPr>
          <p:cNvPr id="311" name="Shape 311"/>
          <p:cNvPicPr preferRelativeResize="0"/>
          <p:nvPr/>
        </p:nvPicPr>
        <p:blipFill>
          <a:blip r:embed="rId5">
            <a:alphaModFix/>
          </a:blip>
          <a:stretch>
            <a:fillRect/>
          </a:stretch>
        </p:blipFill>
        <p:spPr>
          <a:xfrm>
            <a:off x="2428354" y="1685275"/>
            <a:ext cx="3831476" cy="2985350"/>
          </a:xfrm>
          <a:prstGeom prst="rect">
            <a:avLst/>
          </a:prstGeom>
          <a:noFill/>
          <a:ln>
            <a:noFill/>
          </a:ln>
        </p:spPr>
      </p:pic>
      <p:sp>
        <p:nvSpPr>
          <p:cNvPr id="312" name="Shape 312"/>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noAutofit/>
          </a:bodyPr>
          <a:lstStyle/>
          <a:p>
            <a:pPr lvl="0" algn="l" rtl="0">
              <a:spcBef>
                <a:spcPts val="0"/>
              </a:spcBef>
              <a:buNone/>
            </a:pPr>
            <a:r>
              <a:rPr lang="en" sz="3400">
                <a:solidFill>
                  <a:srgbClr val="08A1D9"/>
                </a:solidFill>
                <a:latin typeface="Source Sans Pro"/>
                <a:ea typeface="Source Sans Pro"/>
                <a:cs typeface="Source Sans Pro"/>
                <a:sym typeface="Source Sans Pro"/>
              </a:rPr>
              <a:t>EXAMPLE: SAN JOSE, CA</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661975" y="384175"/>
            <a:ext cx="8520600" cy="5727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8A1D9"/>
              </a:buClr>
              <a:buSzPct val="25000"/>
              <a:buFont typeface="Source Sans Pro"/>
              <a:buNone/>
            </a:pPr>
            <a:r>
              <a:rPr lang="en" sz="4200" i="0" u="none" strike="noStrike" cap="none">
                <a:solidFill>
                  <a:srgbClr val="08A1D9"/>
                </a:solidFill>
                <a:latin typeface="Source Sans Pro"/>
                <a:ea typeface="Source Sans Pro"/>
                <a:cs typeface="Source Sans Pro"/>
                <a:sym typeface="Source Sans Pro"/>
              </a:rPr>
              <a:t>AGENDA</a:t>
            </a:r>
          </a:p>
          <a:p>
            <a:pPr marL="0" marR="0" lvl="0" indent="0" algn="l" rtl="0">
              <a:spcBef>
                <a:spcPts val="0"/>
              </a:spcBef>
              <a:spcAft>
                <a:spcPts val="0"/>
              </a:spcAft>
              <a:buClr>
                <a:srgbClr val="000000"/>
              </a:buClr>
              <a:buSzPct val="25000"/>
              <a:buFont typeface="Arial"/>
              <a:buNone/>
            </a:pPr>
            <a:endParaRPr sz="3600" b="1" i="0" u="none" strike="noStrike" cap="none">
              <a:solidFill>
                <a:srgbClr val="000000"/>
              </a:solidFill>
              <a:latin typeface="Arial"/>
              <a:ea typeface="Arial"/>
              <a:cs typeface="Arial"/>
              <a:sym typeface="Arial"/>
            </a:endParaRPr>
          </a:p>
          <a:p>
            <a:pPr marL="0" marR="0" lvl="0" indent="0" algn="l" rtl="0">
              <a:spcBef>
                <a:spcPts val="0"/>
              </a:spcBef>
              <a:buClr>
                <a:schemeClr val="dk1"/>
              </a:buClr>
              <a:buSzPct val="25000"/>
              <a:buFont typeface="Source Sans Pro"/>
              <a:buNone/>
            </a:pPr>
            <a:endParaRPr sz="2800" b="0" i="0" u="none" strike="noStrike" cap="none">
              <a:solidFill>
                <a:schemeClr val="dk1"/>
              </a:solidFill>
              <a:latin typeface="Trebuchet MS"/>
              <a:ea typeface="Trebuchet MS"/>
              <a:cs typeface="Trebuchet MS"/>
              <a:sym typeface="Trebuchet MS"/>
            </a:endParaRPr>
          </a:p>
        </p:txBody>
      </p:sp>
      <p:sp>
        <p:nvSpPr>
          <p:cNvPr id="205" name="Shape 205"/>
          <p:cNvSpPr txBox="1">
            <a:spLocks noGrp="1"/>
          </p:cNvSpPr>
          <p:nvPr>
            <p:ph type="body" idx="1"/>
          </p:nvPr>
        </p:nvSpPr>
        <p:spPr>
          <a:xfrm>
            <a:off x="862800" y="877025"/>
            <a:ext cx="7418400" cy="3416400"/>
          </a:xfrm>
          <a:prstGeom prst="rect">
            <a:avLst/>
          </a:prstGeom>
          <a:noFill/>
          <a:ln>
            <a:noFill/>
          </a:ln>
        </p:spPr>
        <p:txBody>
          <a:bodyPr lIns="91425" tIns="91425" rIns="91425" bIns="91425" anchor="t" anchorCtr="0">
            <a:noAutofit/>
          </a:bodyPr>
          <a:lstStyle/>
          <a:p>
            <a:pPr marL="0" marR="0" lvl="0" algn="l" rtl="0">
              <a:spcBef>
                <a:spcPts val="0"/>
              </a:spcBef>
              <a:spcAft>
                <a:spcPts val="0"/>
              </a:spcAft>
              <a:buNone/>
            </a:pPr>
            <a:endParaRPr b="0"/>
          </a:p>
          <a:p>
            <a:pPr marL="457200" marR="0" lvl="0" indent="-419100" algn="l" rtl="0">
              <a:spcBef>
                <a:spcPts val="0"/>
              </a:spcBef>
              <a:spcAft>
                <a:spcPts val="0"/>
              </a:spcAft>
              <a:buClr>
                <a:schemeClr val="dk1"/>
              </a:buClr>
              <a:buSzPct val="100000"/>
              <a:buFont typeface="Source Sans Pro"/>
              <a:buChar char="●"/>
            </a:pPr>
            <a:r>
              <a:rPr lang="en" sz="3000" b="0"/>
              <a:t>Introductions</a:t>
            </a:r>
          </a:p>
          <a:p>
            <a:pPr marL="457200" marR="0" lvl="0" indent="-419100" algn="l" rtl="0">
              <a:spcBef>
                <a:spcPts val="0"/>
              </a:spcBef>
              <a:spcAft>
                <a:spcPts val="0"/>
              </a:spcAft>
              <a:buClr>
                <a:schemeClr val="dk1"/>
              </a:buClr>
              <a:buSzPct val="100000"/>
              <a:buFont typeface="Source Sans Pro"/>
              <a:buChar char="●"/>
            </a:pPr>
            <a:r>
              <a:rPr lang="en" sz="3000" b="0" i="0" u="none" strike="noStrike" cap="none">
                <a:solidFill>
                  <a:schemeClr val="dk1"/>
                </a:solidFill>
                <a:latin typeface="Source Sans Pro"/>
                <a:ea typeface="Source Sans Pro"/>
                <a:cs typeface="Source Sans Pro"/>
                <a:sym typeface="Source Sans Pro"/>
              </a:rPr>
              <a:t>Benefits of </a:t>
            </a:r>
            <a:r>
              <a:rPr lang="en" sz="3000" b="0"/>
              <a:t>o</a:t>
            </a:r>
            <a:r>
              <a:rPr lang="en" sz="3000" b="0" i="0" u="none" strike="noStrike" cap="none">
                <a:solidFill>
                  <a:schemeClr val="dk1"/>
                </a:solidFill>
                <a:latin typeface="Source Sans Pro"/>
                <a:ea typeface="Source Sans Pro"/>
                <a:cs typeface="Source Sans Pro"/>
                <a:sym typeface="Source Sans Pro"/>
              </a:rPr>
              <a:t>pen</a:t>
            </a:r>
            <a:r>
              <a:rPr lang="en" sz="3000" b="0"/>
              <a:t> d</a:t>
            </a:r>
            <a:r>
              <a:rPr lang="en" sz="3000" b="0" i="0" u="none" strike="noStrike" cap="none">
                <a:solidFill>
                  <a:schemeClr val="dk1"/>
                </a:solidFill>
                <a:latin typeface="Source Sans Pro"/>
                <a:ea typeface="Source Sans Pro"/>
                <a:cs typeface="Source Sans Pro"/>
                <a:sym typeface="Source Sans Pro"/>
              </a:rPr>
              <a:t>ata</a:t>
            </a:r>
          </a:p>
          <a:p>
            <a:pPr marL="457200" marR="0" lvl="0" indent="-419100" algn="l" rtl="0">
              <a:spcBef>
                <a:spcPts val="0"/>
              </a:spcBef>
              <a:spcAft>
                <a:spcPts val="0"/>
              </a:spcAft>
              <a:buSzPct val="100000"/>
              <a:buChar char="●"/>
            </a:pPr>
            <a:r>
              <a:rPr lang="en" sz="3000" b="0"/>
              <a:t>Open Data Resolution</a:t>
            </a:r>
          </a:p>
          <a:p>
            <a:pPr marL="457200" marR="0" lvl="0" indent="-419100" algn="l" rtl="0">
              <a:spcBef>
                <a:spcPts val="0"/>
              </a:spcBef>
              <a:spcAft>
                <a:spcPts val="0"/>
              </a:spcAft>
              <a:buSzPct val="100000"/>
              <a:buChar char="●"/>
            </a:pPr>
            <a:r>
              <a:rPr lang="en" sz="3000" b="0"/>
              <a:t>Open Data Governance</a:t>
            </a:r>
          </a:p>
          <a:p>
            <a:pPr marL="457200" marR="0" lvl="0" indent="-419100" algn="l" rtl="0">
              <a:spcBef>
                <a:spcPts val="0"/>
              </a:spcBef>
              <a:buClr>
                <a:schemeClr val="dk1"/>
              </a:buClr>
              <a:buSzPct val="100000"/>
              <a:buFont typeface="Source Sans Pro"/>
              <a:buChar char="●"/>
            </a:pPr>
            <a:r>
              <a:rPr lang="en" sz="3000" b="0"/>
              <a:t>Progress and n</a:t>
            </a:r>
            <a:r>
              <a:rPr lang="en" sz="3000" b="0" i="0" u="none" strike="noStrike" cap="none">
                <a:solidFill>
                  <a:schemeClr val="dk1"/>
                </a:solidFill>
                <a:latin typeface="Source Sans Pro"/>
                <a:ea typeface="Source Sans Pro"/>
                <a:cs typeface="Source Sans Pro"/>
                <a:sym typeface="Source Sans Pro"/>
              </a:rPr>
              <a:t>ext </a:t>
            </a:r>
            <a:r>
              <a:rPr lang="en" sz="3000" b="0"/>
              <a:t>s</a:t>
            </a:r>
            <a:r>
              <a:rPr lang="en" sz="3000" b="0" i="0" u="none" strike="noStrike" cap="none">
                <a:solidFill>
                  <a:schemeClr val="dk1"/>
                </a:solidFill>
                <a:latin typeface="Source Sans Pro"/>
                <a:ea typeface="Source Sans Pro"/>
                <a:cs typeface="Source Sans Pro"/>
                <a:sym typeface="Source Sans Pro"/>
              </a:rPr>
              <a:t>teps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noAutofit/>
          </a:bodyPr>
          <a:lstStyle/>
          <a:p>
            <a:pPr lvl="0" algn="l" rtl="0">
              <a:spcBef>
                <a:spcPts val="0"/>
              </a:spcBef>
              <a:buNone/>
            </a:pPr>
            <a:r>
              <a:rPr lang="en" sz="3400">
                <a:solidFill>
                  <a:srgbClr val="08A1D9"/>
                </a:solidFill>
                <a:latin typeface="Source Sans Pro"/>
                <a:ea typeface="Source Sans Pro"/>
                <a:cs typeface="Source Sans Pro"/>
                <a:sym typeface="Source Sans Pro"/>
              </a:rPr>
              <a:t>EXAMPLE: SAN JOSE, CA</a:t>
            </a:r>
          </a:p>
        </p:txBody>
      </p:sp>
      <p:pic>
        <p:nvPicPr>
          <p:cNvPr id="318" name="Shape 318"/>
          <p:cNvPicPr preferRelativeResize="0"/>
          <p:nvPr/>
        </p:nvPicPr>
        <p:blipFill>
          <a:blip r:embed="rId3">
            <a:alphaModFix/>
          </a:blip>
          <a:stretch>
            <a:fillRect/>
          </a:stretch>
        </p:blipFill>
        <p:spPr>
          <a:xfrm>
            <a:off x="182774" y="934000"/>
            <a:ext cx="2929274" cy="4002799"/>
          </a:xfrm>
          <a:prstGeom prst="rect">
            <a:avLst/>
          </a:prstGeom>
          <a:noFill/>
          <a:ln>
            <a:noFill/>
          </a:ln>
        </p:spPr>
      </p:pic>
      <p:pic>
        <p:nvPicPr>
          <p:cNvPr id="319" name="Shape 319"/>
          <p:cNvPicPr preferRelativeResize="0"/>
          <p:nvPr/>
        </p:nvPicPr>
        <p:blipFill>
          <a:blip r:embed="rId4">
            <a:alphaModFix/>
          </a:blip>
          <a:stretch>
            <a:fillRect/>
          </a:stretch>
        </p:blipFill>
        <p:spPr>
          <a:xfrm>
            <a:off x="956700" y="934000"/>
            <a:ext cx="7625099" cy="4127575"/>
          </a:xfrm>
          <a:prstGeom prst="rect">
            <a:avLst/>
          </a:prstGeom>
          <a:noFill/>
          <a:ln>
            <a:noFill/>
          </a:ln>
        </p:spPr>
      </p:pic>
      <p:pic>
        <p:nvPicPr>
          <p:cNvPr id="320" name="Shape 320"/>
          <p:cNvPicPr preferRelativeResize="0"/>
          <p:nvPr/>
        </p:nvPicPr>
        <p:blipFill>
          <a:blip r:embed="rId5">
            <a:alphaModFix/>
          </a:blip>
          <a:stretch>
            <a:fillRect/>
          </a:stretch>
        </p:blipFill>
        <p:spPr>
          <a:xfrm>
            <a:off x="1693375" y="1063375"/>
            <a:ext cx="6747873" cy="4127574"/>
          </a:xfrm>
          <a:prstGeom prst="rect">
            <a:avLst/>
          </a:prstGeom>
          <a:noFill/>
          <a:ln>
            <a:noFill/>
          </a:ln>
        </p:spPr>
      </p:pic>
      <p:pic>
        <p:nvPicPr>
          <p:cNvPr id="321" name="Shape 321"/>
          <p:cNvPicPr preferRelativeResize="0"/>
          <p:nvPr/>
        </p:nvPicPr>
        <p:blipFill>
          <a:blip r:embed="rId6">
            <a:alphaModFix/>
          </a:blip>
          <a:stretch>
            <a:fillRect/>
          </a:stretch>
        </p:blipFill>
        <p:spPr>
          <a:xfrm>
            <a:off x="2306324" y="1439974"/>
            <a:ext cx="7309615" cy="3621600"/>
          </a:xfrm>
          <a:prstGeom prst="rect">
            <a:avLst/>
          </a:prstGeom>
          <a:noFill/>
          <a:ln>
            <a:noFill/>
          </a:ln>
        </p:spPr>
      </p:pic>
      <p:pic>
        <p:nvPicPr>
          <p:cNvPr id="322" name="Shape 322"/>
          <p:cNvPicPr preferRelativeResize="0"/>
          <p:nvPr/>
        </p:nvPicPr>
        <p:blipFill>
          <a:blip r:embed="rId7">
            <a:alphaModFix/>
          </a:blip>
          <a:stretch>
            <a:fillRect/>
          </a:stretch>
        </p:blipFill>
        <p:spPr>
          <a:xfrm>
            <a:off x="404424" y="934000"/>
            <a:ext cx="3134702" cy="4127574"/>
          </a:xfrm>
          <a:prstGeom prst="rect">
            <a:avLst/>
          </a:prstGeom>
          <a:noFill/>
          <a:ln>
            <a:noFill/>
          </a:ln>
        </p:spPr>
      </p:pic>
      <p:pic>
        <p:nvPicPr>
          <p:cNvPr id="323" name="Shape 323"/>
          <p:cNvPicPr preferRelativeResize="0"/>
          <p:nvPr/>
        </p:nvPicPr>
        <p:blipFill>
          <a:blip r:embed="rId8">
            <a:alphaModFix/>
          </a:blip>
          <a:stretch>
            <a:fillRect/>
          </a:stretch>
        </p:blipFill>
        <p:spPr>
          <a:xfrm>
            <a:off x="3902824" y="1165837"/>
            <a:ext cx="4960424" cy="36639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1000"/>
                                        <p:tgtEl>
                                          <p:spTgt spid="3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animEffect transition="in" filter="fade">
                                      <p:cBhvr>
                                        <p:cTn id="15" dur="1000"/>
                                        <p:tgtEl>
                                          <p:spTgt spid="3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1"/>
                                        </p:tgtEl>
                                        <p:attrNameLst>
                                          <p:attrName>style.visibility</p:attrName>
                                        </p:attrNameLst>
                                      </p:cBhvr>
                                      <p:to>
                                        <p:strVal val="visible"/>
                                      </p:to>
                                    </p:set>
                                    <p:animEffect transition="in" filter="fade">
                                      <p:cBhvr>
                                        <p:cTn id="20" dur="1000"/>
                                        <p:tgtEl>
                                          <p:spTgt spid="3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3"/>
                                        </p:tgtEl>
                                        <p:attrNameLst>
                                          <p:attrName>style.visibility</p:attrName>
                                        </p:attrNameLst>
                                      </p:cBhvr>
                                      <p:to>
                                        <p:strVal val="visible"/>
                                      </p:to>
                                    </p:set>
                                    <p:animEffect transition="in" filter="fade">
                                      <p:cBhvr>
                                        <p:cTn id="25" dur="1000"/>
                                        <p:tgtEl>
                                          <p:spTgt spid="323"/>
                                        </p:tgtEl>
                                      </p:cBhvr>
                                    </p:animEffect>
                                  </p:childTnLst>
                                </p:cTn>
                              </p:par>
                              <p:par>
                                <p:cTn id="26" presetID="10" presetClass="entr" presetSubtype="0" fill="hold" nodeType="withEffect">
                                  <p:stCondLst>
                                    <p:cond delay="0"/>
                                  </p:stCondLst>
                                  <p:childTnLst>
                                    <p:set>
                                      <p:cBhvr>
                                        <p:cTn id="27" dur="1" fill="hold">
                                          <p:stCondLst>
                                            <p:cond delay="0"/>
                                          </p:stCondLst>
                                        </p:cTn>
                                        <p:tgtEl>
                                          <p:spTgt spid="322"/>
                                        </p:tgtEl>
                                        <p:attrNameLst>
                                          <p:attrName>style.visibility</p:attrName>
                                        </p:attrNameLst>
                                      </p:cBhvr>
                                      <p:to>
                                        <p:strVal val="visible"/>
                                      </p:to>
                                    </p:set>
                                    <p:animEffect transition="in" filter="fade">
                                      <p:cBhvr>
                                        <p:cTn id="28"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Shape 328"/>
          <p:cNvPicPr preferRelativeResize="0"/>
          <p:nvPr/>
        </p:nvPicPr>
        <p:blipFill>
          <a:blip r:embed="rId3">
            <a:alphaModFix/>
          </a:blip>
          <a:stretch>
            <a:fillRect/>
          </a:stretch>
        </p:blipFill>
        <p:spPr>
          <a:xfrm>
            <a:off x="395850" y="1631450"/>
            <a:ext cx="3576424" cy="3024600"/>
          </a:xfrm>
          <a:prstGeom prst="rect">
            <a:avLst/>
          </a:prstGeom>
          <a:noFill/>
          <a:ln>
            <a:noFill/>
          </a:ln>
        </p:spPr>
      </p:pic>
      <p:pic>
        <p:nvPicPr>
          <p:cNvPr id="329" name="Shape 329"/>
          <p:cNvPicPr preferRelativeResize="0"/>
          <p:nvPr/>
        </p:nvPicPr>
        <p:blipFill>
          <a:blip r:embed="rId4">
            <a:alphaModFix/>
          </a:blip>
          <a:stretch>
            <a:fillRect/>
          </a:stretch>
        </p:blipFill>
        <p:spPr>
          <a:xfrm>
            <a:off x="4400875" y="2062273"/>
            <a:ext cx="4211425" cy="2279824"/>
          </a:xfrm>
          <a:prstGeom prst="rect">
            <a:avLst/>
          </a:prstGeom>
          <a:noFill/>
          <a:ln>
            <a:noFill/>
          </a:ln>
        </p:spPr>
      </p:pic>
      <p:sp>
        <p:nvSpPr>
          <p:cNvPr id="330" name="Shape 330"/>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noAutofit/>
          </a:bodyPr>
          <a:lstStyle/>
          <a:p>
            <a:pPr lvl="0" algn="l" rtl="0">
              <a:spcBef>
                <a:spcPts val="0"/>
              </a:spcBef>
              <a:buNone/>
            </a:pPr>
            <a:r>
              <a:rPr lang="en" sz="3400">
                <a:solidFill>
                  <a:srgbClr val="08A1D9"/>
                </a:solidFill>
                <a:latin typeface="Source Sans Pro"/>
                <a:ea typeface="Source Sans Pro"/>
                <a:cs typeface="Source Sans Pro"/>
                <a:sym typeface="Source Sans Pro"/>
              </a:rPr>
              <a:t>EXAMPLE: SAN JOSE, CA</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Shape 335"/>
          <p:cNvPicPr preferRelativeResize="0"/>
          <p:nvPr/>
        </p:nvPicPr>
        <p:blipFill>
          <a:blip r:embed="rId3">
            <a:alphaModFix/>
          </a:blip>
          <a:stretch>
            <a:fillRect/>
          </a:stretch>
        </p:blipFill>
        <p:spPr>
          <a:xfrm>
            <a:off x="316177" y="905500"/>
            <a:ext cx="4043000" cy="4037599"/>
          </a:xfrm>
          <a:prstGeom prst="rect">
            <a:avLst/>
          </a:prstGeom>
          <a:noFill/>
          <a:ln>
            <a:noFill/>
          </a:ln>
        </p:spPr>
      </p:pic>
      <p:grpSp>
        <p:nvGrpSpPr>
          <p:cNvPr id="336" name="Shape 336"/>
          <p:cNvGrpSpPr/>
          <p:nvPr/>
        </p:nvGrpSpPr>
        <p:grpSpPr>
          <a:xfrm>
            <a:off x="5885700" y="1291975"/>
            <a:ext cx="2130000" cy="3493950"/>
            <a:chOff x="5885700" y="1063375"/>
            <a:chExt cx="2130000" cy="3493950"/>
          </a:xfrm>
        </p:grpSpPr>
        <p:sp>
          <p:nvSpPr>
            <p:cNvPr id="337" name="Shape 337"/>
            <p:cNvSpPr txBox="1"/>
            <p:nvPr/>
          </p:nvSpPr>
          <p:spPr>
            <a:xfrm>
              <a:off x="5885700" y="1063375"/>
              <a:ext cx="2130000" cy="498900"/>
            </a:xfrm>
            <a:prstGeom prst="rect">
              <a:avLst/>
            </a:prstGeom>
            <a:noFill/>
            <a:ln>
              <a:noFill/>
            </a:ln>
          </p:spPr>
          <p:txBody>
            <a:bodyPr lIns="91425" tIns="91425" rIns="91425" bIns="91425" anchor="t" anchorCtr="0">
              <a:noAutofit/>
            </a:bodyPr>
            <a:lstStyle/>
            <a:p>
              <a:pPr lvl="0" algn="ctr" rtl="0">
                <a:spcBef>
                  <a:spcPts val="0"/>
                </a:spcBef>
                <a:buNone/>
              </a:pPr>
              <a:r>
                <a:rPr lang="en" b="1"/>
                <a:t>Data Analytics Team</a:t>
              </a:r>
            </a:p>
          </p:txBody>
        </p:sp>
        <p:sp>
          <p:nvSpPr>
            <p:cNvPr id="338" name="Shape 338"/>
            <p:cNvSpPr/>
            <p:nvPr/>
          </p:nvSpPr>
          <p:spPr>
            <a:xfrm>
              <a:off x="6713250" y="1514125"/>
              <a:ext cx="474900" cy="4305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713250" y="2625975"/>
              <a:ext cx="474900" cy="4305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txBox="1"/>
            <p:nvPr/>
          </p:nvSpPr>
          <p:spPr>
            <a:xfrm>
              <a:off x="5885700" y="1968050"/>
              <a:ext cx="2130000" cy="498900"/>
            </a:xfrm>
            <a:prstGeom prst="rect">
              <a:avLst/>
            </a:prstGeom>
            <a:noFill/>
            <a:ln>
              <a:noFill/>
            </a:ln>
          </p:spPr>
          <p:txBody>
            <a:bodyPr lIns="91425" tIns="91425" rIns="91425" bIns="91425" anchor="t" anchorCtr="0">
              <a:noAutofit/>
            </a:bodyPr>
            <a:lstStyle/>
            <a:p>
              <a:pPr lvl="0" algn="ctr" rtl="0">
                <a:spcBef>
                  <a:spcPts val="0"/>
                </a:spcBef>
                <a:buNone/>
              </a:pPr>
              <a:r>
                <a:rPr lang="en" b="1">
                  <a:solidFill>
                    <a:schemeClr val="accent6"/>
                  </a:solidFill>
                </a:rPr>
                <a:t>Open Data </a:t>
              </a:r>
            </a:p>
            <a:p>
              <a:pPr lvl="0" algn="ctr" rtl="0">
                <a:spcBef>
                  <a:spcPts val="0"/>
                </a:spcBef>
                <a:buNone/>
              </a:pPr>
              <a:r>
                <a:rPr lang="en" b="1">
                  <a:solidFill>
                    <a:schemeClr val="accent6"/>
                  </a:solidFill>
                </a:rPr>
                <a:t>Policy and Program</a:t>
              </a:r>
            </a:p>
          </p:txBody>
        </p:sp>
        <p:sp>
          <p:nvSpPr>
            <p:cNvPr id="341" name="Shape 341"/>
            <p:cNvSpPr txBox="1"/>
            <p:nvPr/>
          </p:nvSpPr>
          <p:spPr>
            <a:xfrm>
              <a:off x="5885700" y="3092750"/>
              <a:ext cx="2130000" cy="498900"/>
            </a:xfrm>
            <a:prstGeom prst="rect">
              <a:avLst/>
            </a:prstGeom>
            <a:noFill/>
            <a:ln>
              <a:noFill/>
            </a:ln>
          </p:spPr>
          <p:txBody>
            <a:bodyPr lIns="91425" tIns="91425" rIns="91425" bIns="91425" anchor="t" anchorCtr="0">
              <a:noAutofit/>
            </a:bodyPr>
            <a:lstStyle/>
            <a:p>
              <a:pPr lvl="0" algn="ctr" rtl="0">
                <a:spcBef>
                  <a:spcPts val="0"/>
                </a:spcBef>
                <a:buNone/>
              </a:pPr>
              <a:r>
                <a:rPr lang="en" b="1"/>
                <a:t>Smart City Vision</a:t>
              </a:r>
            </a:p>
          </p:txBody>
        </p:sp>
        <p:sp>
          <p:nvSpPr>
            <p:cNvPr id="342" name="Shape 342"/>
            <p:cNvSpPr txBox="1"/>
            <p:nvPr/>
          </p:nvSpPr>
          <p:spPr>
            <a:xfrm>
              <a:off x="5885700" y="4058425"/>
              <a:ext cx="2130000" cy="498900"/>
            </a:xfrm>
            <a:prstGeom prst="rect">
              <a:avLst/>
            </a:prstGeom>
            <a:noFill/>
            <a:ln>
              <a:noFill/>
            </a:ln>
          </p:spPr>
          <p:txBody>
            <a:bodyPr lIns="91425" tIns="91425" rIns="91425" bIns="91425" anchor="t" anchorCtr="0">
              <a:noAutofit/>
            </a:bodyPr>
            <a:lstStyle/>
            <a:p>
              <a:pPr lvl="0" algn="ctr" rtl="0">
                <a:spcBef>
                  <a:spcPts val="0"/>
                </a:spcBef>
                <a:buNone/>
              </a:pPr>
              <a:r>
                <a:rPr lang="en" b="1"/>
                <a:t>Advanced Analytics Projects</a:t>
              </a:r>
            </a:p>
          </p:txBody>
        </p:sp>
        <p:sp>
          <p:nvSpPr>
            <p:cNvPr id="343" name="Shape 343"/>
            <p:cNvSpPr/>
            <p:nvPr/>
          </p:nvSpPr>
          <p:spPr>
            <a:xfrm>
              <a:off x="6713250" y="3627912"/>
              <a:ext cx="474900" cy="4305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44" name="Shape 344"/>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noAutofit/>
          </a:bodyPr>
          <a:lstStyle/>
          <a:p>
            <a:pPr lvl="0" algn="l" rtl="0">
              <a:spcBef>
                <a:spcPts val="0"/>
              </a:spcBef>
              <a:buNone/>
            </a:pPr>
            <a:r>
              <a:rPr lang="en" sz="3400">
                <a:solidFill>
                  <a:srgbClr val="08A1D9"/>
                </a:solidFill>
                <a:latin typeface="Source Sans Pro"/>
                <a:ea typeface="Source Sans Pro"/>
                <a:cs typeface="Source Sans Pro"/>
                <a:sym typeface="Source Sans Pro"/>
              </a:rPr>
              <a:t>EXAMPLE: SAN JOSE, CA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650137" y="445025"/>
            <a:ext cx="8520600" cy="572700"/>
          </a:xfrm>
          <a:prstGeom prst="rect">
            <a:avLst/>
          </a:prstGeom>
          <a:noFill/>
          <a:ln>
            <a:noFill/>
          </a:ln>
        </p:spPr>
        <p:txBody>
          <a:bodyPr lIns="91425" tIns="91425" rIns="91425" bIns="91425" anchor="t" anchorCtr="0">
            <a:noAutofit/>
          </a:bodyPr>
          <a:lstStyle/>
          <a:p>
            <a:pPr marL="0" marR="0" lvl="0" indent="0" algn="l" rtl="0">
              <a:spcBef>
                <a:spcPts val="0"/>
              </a:spcBef>
              <a:buClr>
                <a:schemeClr val="accent3"/>
              </a:buClr>
              <a:buSzPct val="25000"/>
              <a:buFont typeface="Source Sans Pro"/>
              <a:buNone/>
            </a:pPr>
            <a:r>
              <a:rPr lang="en" sz="3200" b="0" i="0" u="none" strike="noStrike" cap="none">
                <a:solidFill>
                  <a:schemeClr val="accent3"/>
                </a:solidFill>
                <a:latin typeface="Source Sans Pro"/>
                <a:ea typeface="Source Sans Pro"/>
                <a:cs typeface="Source Sans Pro"/>
                <a:sym typeface="Source Sans Pro"/>
              </a:rPr>
              <a:t>PROGRESS SO FAR:</a:t>
            </a:r>
          </a:p>
        </p:txBody>
      </p:sp>
      <p:sp>
        <p:nvSpPr>
          <p:cNvPr id="350" name="Shape 350"/>
          <p:cNvSpPr txBox="1">
            <a:spLocks noGrp="1"/>
          </p:cNvSpPr>
          <p:nvPr>
            <p:ph type="body" idx="1"/>
          </p:nvPr>
        </p:nvSpPr>
        <p:spPr>
          <a:xfrm>
            <a:off x="623400" y="1141896"/>
            <a:ext cx="8520600" cy="3416400"/>
          </a:xfrm>
          <a:prstGeom prst="rect">
            <a:avLst/>
          </a:prstGeom>
          <a:noFill/>
          <a:ln>
            <a:noFill/>
          </a:ln>
        </p:spPr>
        <p:txBody>
          <a:bodyPr lIns="91425" tIns="91425" rIns="91425" bIns="91425" anchor="t" anchorCtr="0">
            <a:noAutofit/>
          </a:bodyPr>
          <a:lstStyle/>
          <a:p>
            <a:pPr marL="495300" lvl="0" indent="-457200" rtl="0">
              <a:spcBef>
                <a:spcPts val="0"/>
              </a:spcBef>
              <a:buClr>
                <a:schemeClr val="dk1"/>
              </a:buClr>
              <a:buSzPct val="100000"/>
              <a:buFont typeface="Arial"/>
              <a:buChar char="•"/>
            </a:pPr>
            <a:r>
              <a:rPr lang="en" sz="3000" b="0"/>
              <a:t>SAP Public Data Resources Survey</a:t>
            </a:r>
          </a:p>
          <a:p>
            <a:pPr marL="495300" lvl="0" indent="-457200" rtl="0">
              <a:spcBef>
                <a:spcPts val="0"/>
              </a:spcBef>
              <a:buClr>
                <a:schemeClr val="dk1"/>
              </a:buClr>
              <a:buSzPct val="100000"/>
              <a:buFont typeface="Arial"/>
              <a:buChar char="•"/>
            </a:pPr>
            <a:r>
              <a:rPr lang="en" sz="3000" b="0"/>
              <a:t>Open Data Resolution </a:t>
            </a:r>
          </a:p>
          <a:p>
            <a:pPr marL="495300" lvl="0" indent="-457200" rtl="0">
              <a:spcBef>
                <a:spcPts val="0"/>
              </a:spcBef>
              <a:buClr>
                <a:schemeClr val="dk1"/>
              </a:buClr>
              <a:buSzPct val="100000"/>
              <a:buFont typeface="Arial"/>
              <a:buChar char="•"/>
            </a:pPr>
            <a:r>
              <a:rPr lang="en" sz="3000" b="0"/>
              <a:t>Data inventory</a:t>
            </a:r>
          </a:p>
          <a:p>
            <a:pPr marL="342900" marR="0" lvl="0" indent="-342900" algn="l" rtl="0">
              <a:spcBef>
                <a:spcPts val="0"/>
              </a:spcBef>
              <a:buClr>
                <a:schemeClr val="dk1"/>
              </a:buClr>
              <a:buSzPct val="25000"/>
              <a:buFont typeface="Arial"/>
              <a:buNone/>
            </a:pPr>
            <a:endParaRPr sz="1600" b="1"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441575" y="-101114"/>
            <a:ext cx="8520600" cy="1981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Source Sans Pro"/>
              <a:buNone/>
            </a:pPr>
            <a:r>
              <a:rPr lang="en" sz="3600" b="0" i="0" u="none" strike="noStrike" cap="none">
                <a:solidFill>
                  <a:schemeClr val="accent3"/>
                </a:solidFill>
                <a:latin typeface="Source Sans Pro"/>
                <a:ea typeface="Source Sans Pro"/>
                <a:cs typeface="Source Sans Pro"/>
                <a:sym typeface="Source Sans Pro"/>
              </a:rPr>
              <a:t>NEXT STEPS</a:t>
            </a:r>
          </a:p>
        </p:txBody>
      </p:sp>
      <p:sp>
        <p:nvSpPr>
          <p:cNvPr id="356" name="Shape 356"/>
          <p:cNvSpPr txBox="1">
            <a:spLocks noGrp="1"/>
          </p:cNvSpPr>
          <p:nvPr>
            <p:ph type="body" idx="1"/>
          </p:nvPr>
        </p:nvSpPr>
        <p:spPr>
          <a:xfrm>
            <a:off x="311700" y="1099646"/>
            <a:ext cx="8520600" cy="2767200"/>
          </a:xfrm>
          <a:prstGeom prst="rect">
            <a:avLst/>
          </a:prstGeom>
          <a:noFill/>
          <a:ln>
            <a:noFill/>
          </a:ln>
        </p:spPr>
        <p:txBody>
          <a:bodyPr lIns="91425" tIns="91425" rIns="91425" bIns="91425" anchor="t" anchorCtr="0">
            <a:noAutofit/>
          </a:bodyPr>
          <a:lstStyle/>
          <a:p>
            <a:pPr marL="0" marR="0" lvl="0" algn="l" rtl="0">
              <a:spcBef>
                <a:spcPts val="0"/>
              </a:spcBef>
              <a:spcAft>
                <a:spcPts val="0"/>
              </a:spcAft>
              <a:buNone/>
            </a:pPr>
            <a:endParaRPr sz="3000" b="0"/>
          </a:p>
          <a:p>
            <a:pPr marL="457200" lvl="0" indent="-419100" algn="l" rtl="0">
              <a:spcBef>
                <a:spcPts val="0"/>
              </a:spcBef>
              <a:buSzPct val="100000"/>
              <a:buChar char="●"/>
            </a:pPr>
            <a:r>
              <a:rPr lang="en" sz="3000" b="0"/>
              <a:t>Administrative order </a:t>
            </a:r>
          </a:p>
          <a:p>
            <a:pPr marL="457200" lvl="0" indent="-419100" algn="l" rtl="0">
              <a:spcBef>
                <a:spcPts val="0"/>
              </a:spcBef>
              <a:buSzPct val="100000"/>
              <a:buChar char="●"/>
            </a:pPr>
            <a:r>
              <a:rPr lang="en" sz="3000" b="0"/>
              <a:t>Portal</a:t>
            </a:r>
          </a:p>
          <a:p>
            <a:pPr marL="0" lvl="0" algn="l" rtl="0">
              <a:spcBef>
                <a:spcPts val="0"/>
              </a:spcBef>
              <a:buNone/>
            </a:pPr>
            <a:endParaRPr sz="3000" b="0"/>
          </a:p>
          <a:p>
            <a:pPr marL="0" lvl="0" algn="l" rtl="0">
              <a:spcBef>
                <a:spcPts val="0"/>
              </a:spcBef>
              <a:buNone/>
            </a:pPr>
            <a:endParaRPr sz="3000"/>
          </a:p>
          <a:p>
            <a:pPr marL="0" marR="0" lvl="0" indent="0" algn="l" rtl="0">
              <a:spcBef>
                <a:spcPts val="0"/>
              </a:spcBef>
              <a:spcAft>
                <a:spcPts val="0"/>
              </a:spcAft>
              <a:buClr>
                <a:schemeClr val="dk1"/>
              </a:buClr>
              <a:buSzPct val="25000"/>
              <a:buFont typeface="Arial"/>
              <a:buNone/>
            </a:pPr>
            <a:r>
              <a:rPr lang="en" sz="3000" b="1" i="0" u="none" strike="noStrike" cap="none">
                <a:solidFill>
                  <a:schemeClr val="dk1"/>
                </a:solidFill>
                <a:latin typeface="Source Sans Pro"/>
                <a:ea typeface="Source Sans Pro"/>
                <a:cs typeface="Source Sans Pro"/>
                <a:sym typeface="Source Sans Pro"/>
              </a:rPr>
              <a:t> </a:t>
            </a:r>
          </a:p>
          <a:p>
            <a:pPr marL="342900" marR="0" lvl="0" indent="-342900" algn="ctr" rtl="0">
              <a:spcBef>
                <a:spcPts val="0"/>
              </a:spcBef>
              <a:spcAft>
                <a:spcPts val="0"/>
              </a:spcAft>
              <a:buClr>
                <a:schemeClr val="dk1"/>
              </a:buClr>
              <a:buSzPct val="25000"/>
              <a:buFont typeface="Arial"/>
              <a:buNone/>
            </a:pPr>
            <a:endParaRPr sz="3000" b="1" i="0" u="none" strike="noStrike" cap="none">
              <a:solidFill>
                <a:schemeClr val="dk1"/>
              </a:solidFill>
              <a:latin typeface="Source Sans Pro"/>
              <a:ea typeface="Source Sans Pro"/>
              <a:cs typeface="Source Sans Pro"/>
              <a:sym typeface="Source Sans Pro"/>
            </a:endParaRPr>
          </a:p>
          <a:p>
            <a:pPr marL="342900" marR="0" lvl="0" indent="-342900" algn="ctr" rtl="0">
              <a:spcBef>
                <a:spcPts val="0"/>
              </a:spcBef>
              <a:buClr>
                <a:schemeClr val="dk1"/>
              </a:buClr>
              <a:buSzPct val="25000"/>
              <a:buFont typeface="Arial"/>
              <a:buNone/>
            </a:pPr>
            <a:endParaRPr sz="3000" b="1"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18875"/>
            <a:ext cx="8520600" cy="1981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Source Sans Pro"/>
              <a:buNone/>
            </a:pPr>
            <a:r>
              <a:rPr lang="en" sz="4200" b="0" i="0" u="none" strike="noStrike" cap="none">
                <a:solidFill>
                  <a:schemeClr val="accent3"/>
                </a:solidFill>
                <a:latin typeface="Source Sans Pro"/>
                <a:ea typeface="Source Sans Pro"/>
                <a:cs typeface="Source Sans Pro"/>
                <a:sym typeface="Source Sans Pro"/>
              </a:rPr>
              <a:t>DISCUSSION QUESTIONS</a:t>
            </a:r>
          </a:p>
        </p:txBody>
      </p:sp>
      <p:sp>
        <p:nvSpPr>
          <p:cNvPr id="362" name="Shape 362"/>
          <p:cNvSpPr txBox="1">
            <a:spLocks noGrp="1"/>
          </p:cNvSpPr>
          <p:nvPr>
            <p:ph type="body" idx="1"/>
          </p:nvPr>
        </p:nvSpPr>
        <p:spPr>
          <a:xfrm>
            <a:off x="506550" y="1663700"/>
            <a:ext cx="8091900" cy="1300800"/>
          </a:xfrm>
          <a:prstGeom prst="rect">
            <a:avLst/>
          </a:prstGeom>
          <a:noFill/>
          <a:ln>
            <a:noFill/>
          </a:ln>
        </p:spPr>
        <p:txBody>
          <a:bodyPr lIns="91425" tIns="91425" rIns="91425" bIns="91425" anchor="t" anchorCtr="0">
            <a:noAutofit/>
          </a:bodyPr>
          <a:lstStyle/>
          <a:p>
            <a:pPr marL="457200" marR="0" lvl="0" indent="-381000" algn="l" rtl="0">
              <a:spcBef>
                <a:spcPts val="0"/>
              </a:spcBef>
              <a:spcAft>
                <a:spcPts val="0"/>
              </a:spcAft>
              <a:buClr>
                <a:schemeClr val="dk1"/>
              </a:buClr>
              <a:buSzPct val="100000"/>
              <a:buFont typeface="Source Sans Pro"/>
              <a:buChar char="●"/>
            </a:pPr>
            <a:endParaRPr sz="2400" b="0"/>
          </a:p>
          <a:p>
            <a:pPr marL="0" marR="0" lvl="0" algn="l" rtl="0">
              <a:spcBef>
                <a:spcPts val="0"/>
              </a:spcBef>
              <a:spcAft>
                <a:spcPts val="0"/>
              </a:spcAft>
              <a:buNone/>
            </a:pPr>
            <a:endParaRPr sz="3000" i="0" u="none" strike="noStrike" cap="none">
              <a:solidFill>
                <a:schemeClr val="dk1"/>
              </a:solidFill>
              <a:latin typeface="Source Sans Pro"/>
              <a:ea typeface="Source Sans Pro"/>
              <a:cs typeface="Source Sans Pro"/>
              <a:sym typeface="Source Sans Pro"/>
            </a:endParaRPr>
          </a:p>
          <a:p>
            <a:pPr marL="0" marR="0" lvl="0" algn="l" rtl="0">
              <a:spcBef>
                <a:spcPts val="0"/>
              </a:spcBef>
              <a:spcAft>
                <a:spcPts val="0"/>
              </a:spcAft>
              <a:buNone/>
            </a:pPr>
            <a:endParaRPr sz="3000"/>
          </a:p>
          <a:p>
            <a:pPr marL="0" marR="0" lvl="0" algn="l" rtl="0">
              <a:spcBef>
                <a:spcPts val="0"/>
              </a:spcBef>
              <a:spcAft>
                <a:spcPts val="0"/>
              </a:spcAft>
              <a:buNone/>
            </a:pPr>
            <a:endParaRPr sz="3000"/>
          </a:p>
          <a:p>
            <a:pPr marL="0" lvl="0" algn="l" rtl="0">
              <a:spcBef>
                <a:spcPts val="0"/>
              </a:spcBef>
              <a:buClr>
                <a:schemeClr val="dk1"/>
              </a:buClr>
              <a:buSzPct val="36666"/>
              <a:buFont typeface="Arial"/>
              <a:buNone/>
            </a:pPr>
            <a:endParaRPr sz="3000" b="0"/>
          </a:p>
          <a:p>
            <a:pPr marL="342900" marR="0" lvl="0" indent="-342900" algn="l" rtl="0">
              <a:spcBef>
                <a:spcPts val="0"/>
              </a:spcBef>
              <a:spcAft>
                <a:spcPts val="0"/>
              </a:spcAft>
              <a:buClr>
                <a:schemeClr val="dk1"/>
              </a:buClr>
              <a:buSzPct val="25000"/>
              <a:buFont typeface="Arial"/>
              <a:buNone/>
            </a:pPr>
            <a:endParaRPr sz="3000"/>
          </a:p>
          <a:p>
            <a:pPr marL="342900" marR="0" lvl="0" indent="-342900" algn="l" rtl="0">
              <a:spcBef>
                <a:spcPts val="0"/>
              </a:spcBef>
              <a:spcAft>
                <a:spcPts val="0"/>
              </a:spcAft>
              <a:buClr>
                <a:schemeClr val="dk1"/>
              </a:buClr>
              <a:buSzPct val="25000"/>
              <a:buFont typeface="Arial"/>
              <a:buNone/>
            </a:pPr>
            <a:endParaRPr sz="3000" i="0" u="none" strike="noStrike" cap="none">
              <a:solidFill>
                <a:schemeClr val="dk1"/>
              </a:solidFill>
              <a:latin typeface="Source Sans Pro"/>
              <a:ea typeface="Source Sans Pro"/>
              <a:cs typeface="Source Sans Pro"/>
              <a:sym typeface="Source Sans Pro"/>
            </a:endParaRPr>
          </a:p>
          <a:p>
            <a:pPr marL="342900" marR="0" lvl="0" indent="-342900" algn="l" rtl="0">
              <a:spcBef>
                <a:spcPts val="0"/>
              </a:spcBef>
              <a:buClr>
                <a:schemeClr val="dk1"/>
              </a:buClr>
              <a:buSzPct val="25000"/>
              <a:buFont typeface="Arial"/>
              <a:buNone/>
            </a:pPr>
            <a:endParaRPr sz="3000" b="1"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a:stretch/>
        </p:blipFill>
        <p:spPr>
          <a:xfrm>
            <a:off x="1430546" y="1049953"/>
            <a:ext cx="6282900" cy="19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22959" y="274319"/>
            <a:ext cx="7521000" cy="411600"/>
          </a:xfrm>
          <a:prstGeom prst="rect">
            <a:avLst/>
          </a:prstGeom>
        </p:spPr>
        <p:txBody>
          <a:bodyPr lIns="91425" tIns="91425" rIns="91425" bIns="91425" anchor="ctr" anchorCtr="0">
            <a:noAutofit/>
          </a:bodyPr>
          <a:lstStyle/>
          <a:p>
            <a:pPr lvl="0">
              <a:spcBef>
                <a:spcPts val="0"/>
              </a:spcBef>
              <a:buNone/>
            </a:pPr>
            <a:endParaRPr/>
          </a:p>
        </p:txBody>
      </p:sp>
      <p:sp>
        <p:nvSpPr>
          <p:cNvPr id="216" name="Shape 216"/>
          <p:cNvSpPr txBox="1">
            <a:spLocks noGrp="1"/>
          </p:cNvSpPr>
          <p:nvPr>
            <p:ph type="body" idx="1"/>
          </p:nvPr>
        </p:nvSpPr>
        <p:spPr>
          <a:xfrm>
            <a:off x="822959" y="825470"/>
            <a:ext cx="7521000" cy="2685000"/>
          </a:xfrm>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rotWithShape="1">
          <a:blip r:embed="rId3">
            <a:alphaModFix/>
          </a:blip>
          <a:srcRect l="10173" t="28627" r="9271" b="26068"/>
          <a:stretch/>
        </p:blipFill>
        <p:spPr>
          <a:xfrm>
            <a:off x="1529850" y="1448671"/>
            <a:ext cx="6084299" cy="1571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subTitle" idx="1"/>
          </p:nvPr>
        </p:nvSpPr>
        <p:spPr>
          <a:xfrm rot="-1989185">
            <a:off x="1171485" y="1364854"/>
            <a:ext cx="6507667" cy="205025"/>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Arial"/>
              <a:buNone/>
            </a:pPr>
            <a:r>
              <a:rPr lang="en" sz="3600" b="1" dirty="0">
                <a:solidFill>
                  <a:srgbClr val="08A1D9"/>
                </a:solidFill>
              </a:rPr>
              <a:t>BENEFITS OF</a:t>
            </a:r>
            <a:r>
              <a:rPr lang="en" sz="3600" b="1" i="0" u="none" strike="noStrike" cap="none" dirty="0">
                <a:solidFill>
                  <a:srgbClr val="08A1D9"/>
                </a:solidFill>
                <a:latin typeface="Source Sans Pro"/>
                <a:ea typeface="Source Sans Pro"/>
                <a:cs typeface="Source Sans Pro"/>
                <a:sym typeface="Source Sans Pro"/>
              </a:rPr>
              <a:t> OPEN DATA</a:t>
            </a:r>
          </a:p>
        </p:txBody>
      </p:sp>
      <p:pic>
        <p:nvPicPr>
          <p:cNvPr id="223" name="Shape 223"/>
          <p:cNvPicPr preferRelativeResize="0"/>
          <p:nvPr/>
        </p:nvPicPr>
        <p:blipFill rotWithShape="1">
          <a:blip r:embed="rId3">
            <a:alphaModFix/>
          </a:blip>
          <a:srcRect/>
          <a:stretch/>
        </p:blipFill>
        <p:spPr>
          <a:xfrm>
            <a:off x="5246114" y="1823697"/>
            <a:ext cx="3675166" cy="31997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03604" y="79425"/>
            <a:ext cx="8520599" cy="572699"/>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Source Sans Pro"/>
              <a:buNone/>
            </a:pPr>
            <a:r>
              <a:rPr lang="en" sz="2800" b="0" i="0" u="none" strike="noStrike" cap="none">
                <a:solidFill>
                  <a:srgbClr val="08A1D9"/>
                </a:solidFill>
                <a:latin typeface="Source Sans Pro"/>
                <a:ea typeface="Source Sans Pro"/>
                <a:cs typeface="Source Sans Pro"/>
                <a:sym typeface="Source Sans Pro"/>
              </a:rPr>
              <a:t>OPEN DATA IN </a:t>
            </a:r>
            <a:r>
              <a:rPr lang="en">
                <a:solidFill>
                  <a:srgbClr val="08A1D9"/>
                </a:solidFill>
              </a:rPr>
              <a:t>SCOTTSDALE </a:t>
            </a:r>
            <a:r>
              <a:rPr lang="en" sz="2800" b="0" i="0" u="none" strike="noStrike" cap="none">
                <a:solidFill>
                  <a:srgbClr val="08A1D9"/>
                </a:solidFill>
                <a:latin typeface="Source Sans Pro"/>
                <a:ea typeface="Source Sans Pro"/>
                <a:cs typeface="Source Sans Pro"/>
                <a:sym typeface="Source Sans Pro"/>
              </a:rPr>
              <a:t>SHOULD BE...</a:t>
            </a:r>
          </a:p>
        </p:txBody>
      </p:sp>
      <p:graphicFrame>
        <p:nvGraphicFramePr>
          <p:cNvPr id="229" name="Shape 229"/>
          <p:cNvGraphicFramePr/>
          <p:nvPr/>
        </p:nvGraphicFramePr>
        <p:xfrm>
          <a:off x="165450" y="652125"/>
          <a:ext cx="8841350" cy="2819250"/>
        </p:xfrm>
        <a:graphic>
          <a:graphicData uri="http://schemas.openxmlformats.org/drawingml/2006/table">
            <a:tbl>
              <a:tblPr>
                <a:noFill/>
                <a:tableStyleId>{D97FDA14-78EB-4323-A593-043600F5C985}</a:tableStyleId>
              </a:tblPr>
              <a:tblGrid>
                <a:gridCol w="2826500"/>
                <a:gridCol w="6014850"/>
              </a:tblGrid>
              <a:tr h="421125">
                <a:tc>
                  <a:txBody>
                    <a:bodyPr/>
                    <a:lstStyle/>
                    <a:p>
                      <a:pPr marL="0" marR="0" lvl="0" indent="457200" algn="ctr" rtl="0">
                        <a:lnSpc>
                          <a:spcPct val="115000"/>
                        </a:lnSpc>
                        <a:spcBef>
                          <a:spcPts val="0"/>
                        </a:spcBef>
                        <a:spcAft>
                          <a:spcPts val="0"/>
                        </a:spcAft>
                        <a:buClr>
                          <a:schemeClr val="dk1"/>
                        </a:buClr>
                        <a:buSzPct val="25000"/>
                        <a:buFont typeface="Source Sans Pro"/>
                        <a:buNone/>
                      </a:pPr>
                      <a:r>
                        <a:rPr lang="en" sz="2000" u="none" strike="noStrike" cap="none">
                          <a:solidFill>
                            <a:schemeClr val="dk1"/>
                          </a:solidFill>
                          <a:latin typeface="Source Sans Pro"/>
                          <a:ea typeface="Source Sans Pro"/>
                          <a:cs typeface="Source Sans Pro"/>
                          <a:sym typeface="Source Sans Pro"/>
                        </a:rPr>
                        <a:t>Public</a:t>
                      </a:r>
                    </a:p>
                  </a:txBody>
                  <a:tcPr marL="91425" marR="91425" marT="91425" marB="91425"/>
                </a:tc>
                <a:tc>
                  <a:txBody>
                    <a:bodyPr/>
                    <a:lstStyle/>
                    <a:p>
                      <a:pPr marL="0" marR="0" lvl="0" indent="0" algn="ctr" rtl="0">
                        <a:spcBef>
                          <a:spcPts val="0"/>
                        </a:spcBef>
                        <a:buClr>
                          <a:schemeClr val="dk1"/>
                        </a:buClr>
                        <a:buSzPct val="25000"/>
                        <a:buFont typeface="Source Sans Pro"/>
                        <a:buNone/>
                      </a:pPr>
                      <a:r>
                        <a:rPr lang="en" sz="1400" u="none" strike="noStrike" cap="none">
                          <a:latin typeface="Source Sans Pro"/>
                          <a:ea typeface="Source Sans Pro"/>
                          <a:cs typeface="Source Sans Pro"/>
                          <a:sym typeface="Source Sans Pro"/>
                        </a:rPr>
                        <a:t>Published datasets live in the public domain.</a:t>
                      </a:r>
                    </a:p>
                  </a:txBody>
                  <a:tcPr marL="91425" marR="91425" marT="91425" marB="91425"/>
                </a:tc>
              </a:tr>
              <a:tr h="381000">
                <a:tc>
                  <a:txBody>
                    <a:bodyPr/>
                    <a:lstStyle/>
                    <a:p>
                      <a:pPr marL="0" marR="0" lvl="0" indent="0" algn="ctr" rtl="0">
                        <a:lnSpc>
                          <a:spcPct val="115000"/>
                        </a:lnSpc>
                        <a:spcBef>
                          <a:spcPts val="0"/>
                        </a:spcBef>
                        <a:spcAft>
                          <a:spcPts val="0"/>
                        </a:spcAft>
                        <a:buClr>
                          <a:schemeClr val="dk1"/>
                        </a:buClr>
                        <a:buSzPct val="25000"/>
                        <a:buFont typeface="Source Sans Pro"/>
                        <a:buNone/>
                      </a:pPr>
                      <a:r>
                        <a:rPr lang="en" sz="2000" u="none" strike="noStrike" cap="none">
                          <a:solidFill>
                            <a:schemeClr val="dk1"/>
                          </a:solidFill>
                          <a:latin typeface="Source Sans Pro"/>
                          <a:ea typeface="Source Sans Pro"/>
                          <a:cs typeface="Source Sans Pro"/>
                          <a:sym typeface="Source Sans Pro"/>
                        </a:rPr>
                        <a:t>Machine readable</a:t>
                      </a:r>
                    </a:p>
                  </a:txBody>
                  <a:tcPr marL="91425" marR="91425" marT="91425" marB="91425"/>
                </a:tc>
                <a:tc>
                  <a:txBody>
                    <a:bodyPr/>
                    <a:lstStyle/>
                    <a:p>
                      <a:pPr marL="0" marR="0" lvl="0" indent="0" algn="ctr" rtl="0">
                        <a:spcBef>
                          <a:spcPts val="0"/>
                        </a:spcBef>
                        <a:buClr>
                          <a:schemeClr val="dk1"/>
                        </a:buClr>
                        <a:buSzPct val="25000"/>
                        <a:buFont typeface="Source Sans Pro"/>
                        <a:buNone/>
                      </a:pPr>
                      <a:r>
                        <a:rPr lang="en" sz="1400" u="none" strike="noStrike" cap="none">
                          <a:latin typeface="Source Sans Pro"/>
                          <a:ea typeface="Source Sans Pro"/>
                          <a:cs typeface="Source Sans Pro"/>
                          <a:sym typeface="Source Sans Pro"/>
                        </a:rPr>
                        <a:t>Datasets are available in formats that computers can understand.</a:t>
                      </a:r>
                    </a:p>
                  </a:txBody>
                  <a:tcPr marL="91425" marR="91425" marT="91425" marB="91425"/>
                </a:tc>
              </a:tr>
              <a:tr h="381000">
                <a:tc>
                  <a:txBody>
                    <a:bodyPr/>
                    <a:lstStyle/>
                    <a:p>
                      <a:pPr marL="0" marR="0" lvl="0" indent="457200" algn="ctr" rtl="0">
                        <a:lnSpc>
                          <a:spcPct val="115000"/>
                        </a:lnSpc>
                        <a:spcBef>
                          <a:spcPts val="0"/>
                        </a:spcBef>
                        <a:spcAft>
                          <a:spcPts val="0"/>
                        </a:spcAft>
                        <a:buClr>
                          <a:schemeClr val="dk1"/>
                        </a:buClr>
                        <a:buSzPct val="25000"/>
                        <a:buFont typeface="Source Sans Pro"/>
                        <a:buNone/>
                      </a:pPr>
                      <a:r>
                        <a:rPr lang="en" sz="2000">
                          <a:solidFill>
                            <a:schemeClr val="dk1"/>
                          </a:solidFill>
                          <a:latin typeface="Source Sans Pro"/>
                          <a:ea typeface="Source Sans Pro"/>
                          <a:cs typeface="Source Sans Pro"/>
                          <a:sym typeface="Source Sans Pro"/>
                        </a:rPr>
                        <a:t>Timely</a:t>
                      </a:r>
                    </a:p>
                  </a:txBody>
                  <a:tcPr marL="91425" marR="91425" marT="91425" marB="91425"/>
                </a:tc>
                <a:tc>
                  <a:txBody>
                    <a:bodyPr/>
                    <a:lstStyle/>
                    <a:p>
                      <a:pPr marL="0" marR="0" lvl="0" indent="0" algn="ctr" rtl="0">
                        <a:spcBef>
                          <a:spcPts val="0"/>
                        </a:spcBef>
                        <a:buClr>
                          <a:schemeClr val="dk1"/>
                        </a:buClr>
                        <a:buSzPct val="25000"/>
                        <a:buFont typeface="Source Sans Pro"/>
                        <a:buNone/>
                      </a:pPr>
                      <a:r>
                        <a:rPr lang="en" sz="1400" u="none" strike="noStrike" cap="none">
                          <a:latin typeface="Source Sans Pro"/>
                          <a:ea typeface="Source Sans Pro"/>
                          <a:cs typeface="Source Sans Pro"/>
                          <a:sym typeface="Source Sans Pro"/>
                        </a:rPr>
                        <a:t>Datasets contain current information to encourage maximum use.</a:t>
                      </a:r>
                    </a:p>
                  </a:txBody>
                  <a:tcPr marL="91425" marR="91425" marT="91425" marB="91425"/>
                </a:tc>
              </a:tr>
              <a:tr h="381000">
                <a:tc>
                  <a:txBody>
                    <a:bodyPr/>
                    <a:lstStyle/>
                    <a:p>
                      <a:pPr marL="0" marR="0" lvl="0" indent="457200" algn="ctr" rtl="0">
                        <a:lnSpc>
                          <a:spcPct val="115000"/>
                        </a:lnSpc>
                        <a:spcBef>
                          <a:spcPts val="0"/>
                        </a:spcBef>
                        <a:spcAft>
                          <a:spcPts val="0"/>
                        </a:spcAft>
                        <a:buClr>
                          <a:schemeClr val="dk1"/>
                        </a:buClr>
                        <a:buSzPct val="25000"/>
                        <a:buFont typeface="Source Sans Pro"/>
                        <a:buNone/>
                      </a:pPr>
                      <a:r>
                        <a:rPr lang="en" sz="2000" u="none" strike="noStrike" cap="none">
                          <a:solidFill>
                            <a:schemeClr val="dk1"/>
                          </a:solidFill>
                          <a:latin typeface="Source Sans Pro"/>
                          <a:ea typeface="Source Sans Pro"/>
                          <a:cs typeface="Source Sans Pro"/>
                          <a:sym typeface="Source Sans Pro"/>
                        </a:rPr>
                        <a:t>Accessible</a:t>
                      </a:r>
                    </a:p>
                  </a:txBody>
                  <a:tcPr marL="91425" marR="91425" marT="91425" marB="91425"/>
                </a:tc>
                <a:tc>
                  <a:txBody>
                    <a:bodyPr/>
                    <a:lstStyle/>
                    <a:p>
                      <a:pPr marL="0" marR="0" lvl="0" indent="0" algn="ctr" rtl="0">
                        <a:spcBef>
                          <a:spcPts val="0"/>
                        </a:spcBef>
                        <a:buClr>
                          <a:schemeClr val="dk1"/>
                        </a:buClr>
                        <a:buSzPct val="25000"/>
                        <a:buFont typeface="Source Sans Pro"/>
                        <a:buNone/>
                      </a:pPr>
                      <a:r>
                        <a:rPr lang="en" sz="1400" u="none" strike="noStrike" cap="none">
                          <a:latin typeface="Source Sans Pro"/>
                          <a:ea typeface="Source Sans Pro"/>
                          <a:cs typeface="Source Sans Pro"/>
                          <a:sym typeface="Source Sans Pro"/>
                        </a:rPr>
                        <a:t>Datasets are accessible to the broadest range of users to use for varying purposes.</a:t>
                      </a:r>
                    </a:p>
                  </a:txBody>
                  <a:tcPr marL="91425" marR="91425" marT="91425" marB="91425"/>
                </a:tc>
              </a:tr>
              <a:tr h="381000">
                <a:tc>
                  <a:txBody>
                    <a:bodyPr/>
                    <a:lstStyle/>
                    <a:p>
                      <a:pPr marL="0" marR="0" lvl="0" indent="457200" algn="ctr" rtl="0">
                        <a:lnSpc>
                          <a:spcPct val="115000"/>
                        </a:lnSpc>
                        <a:spcBef>
                          <a:spcPts val="0"/>
                        </a:spcBef>
                        <a:spcAft>
                          <a:spcPts val="0"/>
                        </a:spcAft>
                        <a:buClr>
                          <a:schemeClr val="dk1"/>
                        </a:buClr>
                        <a:buSzPct val="25000"/>
                        <a:buFont typeface="Source Sans Pro"/>
                        <a:buNone/>
                      </a:pPr>
                      <a:r>
                        <a:rPr lang="en" sz="2000" u="none" strike="noStrike" cap="none">
                          <a:solidFill>
                            <a:schemeClr val="dk1"/>
                          </a:solidFill>
                          <a:latin typeface="Source Sans Pro"/>
                          <a:ea typeface="Source Sans Pro"/>
                          <a:cs typeface="Source Sans Pro"/>
                          <a:sym typeface="Source Sans Pro"/>
                        </a:rPr>
                        <a:t>Automated</a:t>
                      </a:r>
                    </a:p>
                  </a:txBody>
                  <a:tcPr marL="91425" marR="91425" marT="91425" marB="91425"/>
                </a:tc>
                <a:tc>
                  <a:txBody>
                    <a:bodyPr/>
                    <a:lstStyle/>
                    <a:p>
                      <a:pPr marL="0" marR="0" lvl="0" indent="0" algn="ctr" rtl="0">
                        <a:spcBef>
                          <a:spcPts val="0"/>
                        </a:spcBef>
                        <a:buClr>
                          <a:schemeClr val="dk1"/>
                        </a:buClr>
                        <a:buSzPct val="25000"/>
                        <a:buFont typeface="Source Sans Pro"/>
                        <a:buNone/>
                      </a:pPr>
                      <a:r>
                        <a:rPr lang="en" sz="1400" u="none" strike="noStrike" cap="none">
                          <a:latin typeface="Source Sans Pro"/>
                          <a:ea typeface="Source Sans Pro"/>
                          <a:cs typeface="Source Sans Pro"/>
                          <a:sym typeface="Source Sans Pro"/>
                        </a:rPr>
                        <a:t>When datasets are created or updated, they are automatically uploaded to relevant systems.</a:t>
                      </a:r>
                    </a:p>
                  </a:txBody>
                  <a:tcPr marL="91425" marR="91425" marT="91425" marB="91425"/>
                </a:tc>
              </a:tr>
            </a:tbl>
          </a:graphicData>
        </a:graphic>
      </p:graphicFrame>
      <p:sp>
        <p:nvSpPr>
          <p:cNvPr id="230" name="Shape 230"/>
          <p:cNvSpPr txBox="1"/>
          <p:nvPr/>
        </p:nvSpPr>
        <p:spPr>
          <a:xfrm>
            <a:off x="137100" y="4647600"/>
            <a:ext cx="9006900" cy="4958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Proxima Nova"/>
              <a:buNone/>
            </a:pPr>
            <a:r>
              <a:rPr lang="en" sz="3400" b="0" i="0" u="none" strike="noStrike" cap="none" dirty="0">
                <a:solidFill>
                  <a:srgbClr val="08A1D9"/>
                </a:solidFill>
                <a:latin typeface="Source Sans Pro" charset="0"/>
                <a:ea typeface="Source Sans Pro" charset="0"/>
                <a:cs typeface="Source Sans Pro" charset="0"/>
                <a:sym typeface="Proxima Nova"/>
              </a:rPr>
              <a:t>BENEFITS FOR INTERNAL USERS</a:t>
            </a:r>
          </a:p>
        </p:txBody>
      </p:sp>
      <p:sp>
        <p:nvSpPr>
          <p:cNvPr id="236" name="Shape 236"/>
          <p:cNvSpPr txBox="1">
            <a:spLocks noGrp="1"/>
          </p:cNvSpPr>
          <p:nvPr>
            <p:ph type="body" idx="1"/>
          </p:nvPr>
        </p:nvSpPr>
        <p:spPr>
          <a:xfrm>
            <a:off x="311700" y="1180975"/>
            <a:ext cx="8040000" cy="2635200"/>
          </a:xfrm>
          <a:prstGeom prst="rect">
            <a:avLst/>
          </a:prstGeom>
          <a:noFill/>
          <a:ln>
            <a:noFill/>
          </a:ln>
        </p:spPr>
        <p:txBody>
          <a:bodyPr lIns="91425" tIns="91425" rIns="91425" bIns="91425" anchor="t" anchorCtr="0">
            <a:noAutofit/>
          </a:bodyPr>
          <a:lstStyle/>
          <a:p>
            <a:pPr marL="508000" lvl="0" indent="-431800" rtl="0">
              <a:spcBef>
                <a:spcPts val="0"/>
              </a:spcBef>
              <a:buSzPct val="100000"/>
              <a:buChar char="•"/>
            </a:pPr>
            <a:r>
              <a:rPr lang="en" sz="2800" b="0"/>
              <a:t>Saves time</a:t>
            </a:r>
          </a:p>
          <a:p>
            <a:pPr marL="508000" lvl="0" indent="-431800" rtl="0">
              <a:spcBef>
                <a:spcPts val="0"/>
              </a:spcBef>
              <a:buSzPct val="100000"/>
              <a:buChar char="•"/>
            </a:pPr>
            <a:r>
              <a:rPr lang="en" sz="2800" b="0"/>
              <a:t>Creates opportunities for collaboration</a:t>
            </a:r>
          </a:p>
          <a:p>
            <a:pPr marL="508000" lvl="0" indent="-431800" rtl="0">
              <a:spcBef>
                <a:spcPts val="0"/>
              </a:spcBef>
              <a:buSzPct val="100000"/>
              <a:buChar char="•"/>
            </a:pPr>
            <a:r>
              <a:rPr lang="en" sz="2800" b="0"/>
              <a:t>Smarter decisions</a:t>
            </a:r>
          </a:p>
          <a:p>
            <a:pPr marL="508000" lvl="0" indent="-431800" rtl="0">
              <a:spcBef>
                <a:spcPts val="0"/>
              </a:spcBef>
              <a:buSzPct val="100000"/>
              <a:buChar char="•"/>
            </a:pPr>
            <a:r>
              <a:rPr lang="en" sz="2800" b="0"/>
              <a:t>Adds capacity </a:t>
            </a:r>
          </a:p>
          <a:p>
            <a:pPr marL="342900" marR="0" lvl="0" indent="-342900" algn="l" rtl="0">
              <a:spcBef>
                <a:spcPts val="0"/>
              </a:spcBef>
              <a:spcAft>
                <a:spcPts val="0"/>
              </a:spcAft>
              <a:buClr>
                <a:schemeClr val="dk1"/>
              </a:buClr>
              <a:buSzPct val="25000"/>
              <a:buFont typeface="Arial"/>
              <a:buNone/>
            </a:pPr>
            <a:endParaRPr sz="3000" b="1" i="0" u="none" strike="noStrike" cap="none">
              <a:solidFill>
                <a:schemeClr val="dk1"/>
              </a:solidFill>
              <a:highlight>
                <a:srgbClr val="FFFFFF"/>
              </a:highlight>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accent3"/>
              </a:buClr>
              <a:buSzPct val="25000"/>
              <a:buFont typeface="Source Sans Pro"/>
              <a:buNone/>
            </a:pPr>
            <a:r>
              <a:rPr lang="en" sz="3400">
                <a:solidFill>
                  <a:schemeClr val="accent3"/>
                </a:solidFill>
              </a:rPr>
              <a:t>RecordTrac</a:t>
            </a:r>
          </a:p>
        </p:txBody>
      </p:sp>
      <p:sp>
        <p:nvSpPr>
          <p:cNvPr id="242" name="Shape 242"/>
          <p:cNvSpPr txBox="1">
            <a:spLocks noGrp="1"/>
          </p:cNvSpPr>
          <p:nvPr>
            <p:ph type="body" idx="1"/>
          </p:nvPr>
        </p:nvSpPr>
        <p:spPr>
          <a:xfrm>
            <a:off x="3688775" y="785625"/>
            <a:ext cx="5325300" cy="3416400"/>
          </a:xfrm>
          <a:prstGeom prst="rect">
            <a:avLst/>
          </a:prstGeom>
        </p:spPr>
        <p:txBody>
          <a:bodyPr lIns="91425" tIns="91425" rIns="91425" bIns="91425" anchor="t" anchorCtr="0">
            <a:noAutofit/>
          </a:bodyPr>
          <a:lstStyle/>
          <a:p>
            <a:pPr marL="0" lvl="0">
              <a:spcBef>
                <a:spcPts val="0"/>
              </a:spcBef>
              <a:buNone/>
            </a:pPr>
            <a:endParaRPr sz="2000"/>
          </a:p>
          <a:p>
            <a:pPr marL="285750" lvl="0" indent="-298450">
              <a:spcBef>
                <a:spcPts val="0"/>
              </a:spcBef>
              <a:buSzPct val="100000"/>
              <a:buFont typeface="Source Sans Pro"/>
              <a:buChar char="-"/>
            </a:pPr>
            <a:r>
              <a:rPr lang="en" sz="2000" b="0"/>
              <a:t>As requests increased and became more complex, Oakland employees had difficulty fulfilling them</a:t>
            </a:r>
          </a:p>
          <a:p>
            <a:pPr marL="285750" lvl="0" indent="-298450">
              <a:spcBef>
                <a:spcPts val="0"/>
              </a:spcBef>
              <a:buSzPct val="100000"/>
              <a:buFont typeface="Source Sans Pro"/>
              <a:buChar char="-"/>
            </a:pPr>
            <a:r>
              <a:rPr lang="en" sz="2000" b="0"/>
              <a:t>City implemented RecordTrac, a simple way to submit public records requests </a:t>
            </a:r>
          </a:p>
          <a:p>
            <a:pPr marL="285750" lvl="0" indent="-298450">
              <a:spcBef>
                <a:spcPts val="0"/>
              </a:spcBef>
              <a:buSzPct val="100000"/>
              <a:buFont typeface="Source Sans Pro"/>
              <a:buChar char="-"/>
            </a:pPr>
            <a:r>
              <a:rPr lang="en" sz="2000" b="0"/>
              <a:t>Tool allows user to </a:t>
            </a:r>
            <a:r>
              <a:rPr lang="en" sz="2000" b="0" i="1" u="sng"/>
              <a:t>track requests</a:t>
            </a:r>
          </a:p>
          <a:p>
            <a:pPr marL="285750" lvl="0" indent="-298450">
              <a:spcBef>
                <a:spcPts val="0"/>
              </a:spcBef>
              <a:buSzPct val="100000"/>
              <a:buFont typeface="Source Sans Pro"/>
              <a:buChar char="-"/>
            </a:pPr>
            <a:r>
              <a:rPr lang="en" sz="2000" b="0"/>
              <a:t>Displays previous records uploaded before prompting users to make new submissions </a:t>
            </a:r>
          </a:p>
          <a:p>
            <a:pPr marL="285750" lvl="0" indent="-285750">
              <a:spcBef>
                <a:spcPts val="0"/>
              </a:spcBef>
              <a:buClr>
                <a:srgbClr val="000000"/>
              </a:buClr>
              <a:buSzPct val="100000"/>
              <a:buFont typeface="Arial"/>
              <a:buNone/>
            </a:pPr>
            <a:endParaRPr sz="1800" b="0">
              <a:solidFill>
                <a:srgbClr val="000000"/>
              </a:solidFill>
              <a:latin typeface="Arial"/>
              <a:ea typeface="Arial"/>
              <a:cs typeface="Arial"/>
              <a:sym typeface="Arial"/>
            </a:endParaRPr>
          </a:p>
          <a:p>
            <a:pPr lvl="0">
              <a:spcBef>
                <a:spcPts val="0"/>
              </a:spcBef>
              <a:buNone/>
            </a:pPr>
            <a:endParaRPr b="0"/>
          </a:p>
        </p:txBody>
      </p:sp>
      <p:pic>
        <p:nvPicPr>
          <p:cNvPr id="243" name="Shape 243"/>
          <p:cNvPicPr preferRelativeResize="0"/>
          <p:nvPr/>
        </p:nvPicPr>
        <p:blipFill>
          <a:blip r:embed="rId3">
            <a:alphaModFix/>
          </a:blip>
          <a:stretch>
            <a:fillRect/>
          </a:stretch>
        </p:blipFill>
        <p:spPr>
          <a:xfrm>
            <a:off x="771100" y="1160675"/>
            <a:ext cx="2807525" cy="337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51804" y="362280"/>
            <a:ext cx="8520600" cy="801000"/>
          </a:xfrm>
          <a:prstGeom prst="rect">
            <a:avLst/>
          </a:prstGeom>
          <a:noFill/>
          <a:ln>
            <a:noFill/>
          </a:ln>
        </p:spPr>
        <p:txBody>
          <a:bodyPr lIns="91425" tIns="91425" rIns="91425" bIns="91425" anchor="t" anchorCtr="0">
            <a:noAutofit/>
          </a:bodyPr>
          <a:lstStyle/>
          <a:p>
            <a:pPr marL="0" marR="0" lvl="0" indent="0" algn="l" rtl="0">
              <a:spcBef>
                <a:spcPts val="0"/>
              </a:spcBef>
              <a:buClr>
                <a:srgbClr val="08A1D9"/>
              </a:buClr>
              <a:buSzPct val="25000"/>
              <a:buFont typeface="Source Sans Pro"/>
              <a:buNone/>
            </a:pPr>
            <a:r>
              <a:rPr lang="en" sz="3400" b="0" i="0" u="none" strike="noStrike" cap="none">
                <a:solidFill>
                  <a:srgbClr val="08A1D9"/>
                </a:solidFill>
                <a:latin typeface="Source Sans Pro"/>
                <a:ea typeface="Source Sans Pro"/>
                <a:cs typeface="Source Sans Pro"/>
                <a:sym typeface="Source Sans Pro"/>
              </a:rPr>
              <a:t>BENEFITS FOR EXTERNAL USERS</a:t>
            </a:r>
          </a:p>
        </p:txBody>
      </p:sp>
      <p:sp>
        <p:nvSpPr>
          <p:cNvPr id="249" name="Shape 249"/>
          <p:cNvSpPr txBox="1">
            <a:spLocks noGrp="1"/>
          </p:cNvSpPr>
          <p:nvPr>
            <p:ph type="body" idx="1"/>
          </p:nvPr>
        </p:nvSpPr>
        <p:spPr>
          <a:xfrm>
            <a:off x="311700" y="997875"/>
            <a:ext cx="8520600" cy="3340200"/>
          </a:xfrm>
          <a:prstGeom prst="rect">
            <a:avLst/>
          </a:prstGeom>
          <a:noFill/>
          <a:ln>
            <a:noFill/>
          </a:ln>
        </p:spPr>
        <p:txBody>
          <a:bodyPr lIns="91425" tIns="91425" rIns="91425" bIns="91425" anchor="t" anchorCtr="0">
            <a:noAutofit/>
          </a:bodyPr>
          <a:lstStyle/>
          <a:p>
            <a:pPr marL="520700" marR="0" lvl="0" indent="-457200" algn="l" rtl="0">
              <a:spcBef>
                <a:spcPts val="0"/>
              </a:spcBef>
              <a:spcAft>
                <a:spcPts val="0"/>
              </a:spcAft>
              <a:buClr>
                <a:schemeClr val="dk1"/>
              </a:buClr>
              <a:buSzPct val="100000"/>
              <a:buFont typeface="Arial"/>
              <a:buChar char="•"/>
            </a:pPr>
            <a:r>
              <a:rPr lang="en" sz="2600" b="0" i="0" u="none" strike="noStrike" cap="none">
                <a:solidFill>
                  <a:schemeClr val="dk1"/>
                </a:solidFill>
                <a:highlight>
                  <a:srgbClr val="FFFFFF"/>
                </a:highlight>
                <a:latin typeface="Source Sans Pro"/>
                <a:ea typeface="Source Sans Pro"/>
                <a:cs typeface="Source Sans Pro"/>
                <a:sym typeface="Source Sans Pro"/>
              </a:rPr>
              <a:t>Easier access to up-to-date information</a:t>
            </a:r>
          </a:p>
          <a:p>
            <a:pPr marL="520700" marR="0" lvl="0" indent="-457200" algn="l" rtl="0">
              <a:spcBef>
                <a:spcPts val="0"/>
              </a:spcBef>
              <a:spcAft>
                <a:spcPts val="0"/>
              </a:spcAft>
              <a:buClr>
                <a:schemeClr val="dk1"/>
              </a:buClr>
              <a:buSzPct val="100000"/>
              <a:buFont typeface="Arial"/>
              <a:buChar char="•"/>
            </a:pPr>
            <a:r>
              <a:rPr lang="en" sz="2600" b="0" i="0" u="none" strike="noStrike" cap="none">
                <a:solidFill>
                  <a:schemeClr val="dk1"/>
                </a:solidFill>
                <a:highlight>
                  <a:srgbClr val="FFFFFF"/>
                </a:highlight>
                <a:latin typeface="Source Sans Pro"/>
                <a:ea typeface="Source Sans Pro"/>
                <a:cs typeface="Source Sans Pro"/>
                <a:sym typeface="Source Sans Pro"/>
              </a:rPr>
              <a:t>Nonprofits, academic institutions, media can use data to drive research</a:t>
            </a:r>
          </a:p>
          <a:p>
            <a:pPr marL="520700" marR="0" lvl="0" indent="-457200" algn="l" rtl="0">
              <a:spcBef>
                <a:spcPts val="0"/>
              </a:spcBef>
              <a:spcAft>
                <a:spcPts val="0"/>
              </a:spcAft>
              <a:buClr>
                <a:schemeClr val="dk1"/>
              </a:buClr>
              <a:buSzPct val="100000"/>
              <a:buFont typeface="Arial"/>
              <a:buChar char="•"/>
            </a:pPr>
            <a:r>
              <a:rPr lang="en" sz="2600" b="0" i="0" u="none" strike="noStrike" cap="none">
                <a:solidFill>
                  <a:schemeClr val="dk1"/>
                </a:solidFill>
                <a:latin typeface="Source Sans Pro"/>
                <a:ea typeface="Source Sans Pro"/>
                <a:cs typeface="Source Sans Pro"/>
                <a:sym typeface="Source Sans Pro"/>
              </a:rPr>
              <a:t>Create business opportunities </a:t>
            </a:r>
          </a:p>
          <a:p>
            <a:pPr marL="520700" marR="0" lvl="0" indent="-457200" algn="l" rtl="0">
              <a:spcBef>
                <a:spcPts val="0"/>
              </a:spcBef>
              <a:spcAft>
                <a:spcPts val="0"/>
              </a:spcAft>
              <a:buClr>
                <a:schemeClr val="dk1"/>
              </a:buClr>
              <a:buSzPct val="100000"/>
              <a:buFont typeface="Arial"/>
              <a:buChar char="•"/>
            </a:pPr>
            <a:r>
              <a:rPr lang="en" sz="2600" b="0" i="0" u="none" strike="noStrike" cap="none">
                <a:solidFill>
                  <a:schemeClr val="dk1"/>
                </a:solidFill>
                <a:latin typeface="Source Sans Pro"/>
                <a:ea typeface="Source Sans Pro"/>
                <a:cs typeface="Source Sans Pro"/>
                <a:sym typeface="Source Sans Pro"/>
              </a:rPr>
              <a:t>Increase transparency and accountability</a:t>
            </a:r>
          </a:p>
        </p:txBody>
      </p:sp>
    </p:spTree>
  </p:cSld>
  <p:clrMapOvr>
    <a:masterClrMapping/>
  </p:clrMapOvr>
</p:sld>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1748</Words>
  <Application>Microsoft Macintosh PowerPoint</Application>
  <PresentationFormat>On-screen Show (16:9)</PresentationFormat>
  <Paragraphs>181</Paragraphs>
  <Slides>25</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Helvetica Neue</vt:lpstr>
      <vt:lpstr>Source Sans Pro</vt:lpstr>
      <vt:lpstr>Trebuchet MS</vt:lpstr>
      <vt:lpstr>Arial</vt:lpstr>
      <vt:lpstr>Noto Sans Symbols</vt:lpstr>
      <vt:lpstr>Calibri</vt:lpstr>
      <vt:lpstr>Proxima Nova</vt:lpstr>
      <vt:lpstr>Angles</vt:lpstr>
      <vt:lpstr>Angles</vt:lpstr>
      <vt:lpstr>Custom Theme</vt:lpstr>
      <vt:lpstr>PowerPoint Presentation</vt:lpstr>
      <vt:lpstr>AGENDA  </vt:lpstr>
      <vt:lpstr>PowerPoint Presentation</vt:lpstr>
      <vt:lpstr>PowerPoint Presentation</vt:lpstr>
      <vt:lpstr>PowerPoint Presentation</vt:lpstr>
      <vt:lpstr>OPEN DATA IN SCOTTSDALE SHOULD BE...</vt:lpstr>
      <vt:lpstr>BENEFITS FOR INTERNAL USERS</vt:lpstr>
      <vt:lpstr>RecordTrac</vt:lpstr>
      <vt:lpstr>BENEFITS FOR EXTERNAL USERS</vt:lpstr>
      <vt:lpstr>CITIGRAM</vt:lpstr>
      <vt:lpstr>PowerPoint Presentation</vt:lpstr>
      <vt:lpstr>WHY AN OPEN DATA POLICY?  </vt:lpstr>
      <vt:lpstr>SUNLIGHT’S OPEN DATA POLICY GUIDELINES </vt:lpstr>
      <vt:lpstr>OPEN DATA POLICIES- JULY 2016 </vt:lpstr>
      <vt:lpstr>SCOTTSDALE’S OPEN DATA RESOLUTION </vt:lpstr>
      <vt:lpstr>PowerPoint Presentation</vt:lpstr>
      <vt:lpstr>WHAT DO WE MEAN BY DATA GOVERNANCE?</vt:lpstr>
      <vt:lpstr>COMPONENTS OF A GOVERNANCE GUIDE</vt:lpstr>
      <vt:lpstr>EXAMPLE: SAN JOSE, CA</vt:lpstr>
      <vt:lpstr>EXAMPLE: SAN JOSE, CA</vt:lpstr>
      <vt:lpstr>EXAMPLE: SAN JOSE, CA</vt:lpstr>
      <vt:lpstr>EXAMPLE: SAN JOSE, CA</vt:lpstr>
      <vt:lpstr>PROGRESS SO FAR:</vt:lpstr>
      <vt:lpstr>NEXT STEPS</vt:lpstr>
      <vt:lpstr>DISCUSSION QUESTIONS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2016-09-06T22:27:54Z</dcterms:modified>
</cp:coreProperties>
</file>